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9144000" cy="6858000"/>
  <p:defaultTextStyle>
    <a:defPPr>
      <a:defRPr lang="en-US"/>
    </a:defPPr>
    <a:lvl1pPr marL="0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1pPr>
    <a:lvl2pPr marL="389626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2pPr>
    <a:lvl3pPr marL="779252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3pPr>
    <a:lvl4pPr marL="1168878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4pPr>
    <a:lvl5pPr marL="1558503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5pPr>
    <a:lvl6pPr marL="1948129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6pPr>
    <a:lvl7pPr marL="2337755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7pPr>
    <a:lvl8pPr marL="2727381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8pPr>
    <a:lvl9pPr marL="3117007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66" autoAdjust="0"/>
    <p:restoredTop sz="94649"/>
  </p:normalViewPr>
  <p:slideViewPr>
    <p:cSldViewPr snapToGrid="0" snapToObjects="1">
      <p:cViewPr>
        <p:scale>
          <a:sx n="132" d="100"/>
          <a:sy n="132" d="100"/>
        </p:scale>
        <p:origin x="712" y="23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B20592-E18A-174D-BC82-343AD5381DFF}" type="datetimeFigureOut">
              <a:rPr lang="en-IE" smtClean="0"/>
              <a:t>24/11/2024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F9CEF-C03B-0E4C-817C-91A507A5EDF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67975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F164B-7CE1-8943-92AB-AA11731BE91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8573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F164B-7CE1-8943-92AB-AA11731BE91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857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11/24/24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754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11/24/24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666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11/24/24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123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11/24/24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993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11/24/24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870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11/24/24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190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6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6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11/24/24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559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11/24/24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082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11/24/24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06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8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04790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8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11/24/24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233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11/24/24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423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1F001F-9A45-C74D-9F86-B5C2FA687C9C}" type="datetimeFigureOut">
              <a:rPr lang="en-US" smtClean="0"/>
              <a:t>11/24/24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687DE2-1F82-9948-ADC1-1B77C6E29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26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" name="Straight Connector 91"/>
          <p:cNvCxnSpPr>
            <a:cxnSpLocks/>
          </p:cNvCxnSpPr>
          <p:nvPr/>
        </p:nvCxnSpPr>
        <p:spPr>
          <a:xfrm>
            <a:off x="-8202" y="267950"/>
            <a:ext cx="9144000" cy="0"/>
          </a:xfrm>
          <a:prstGeom prst="line">
            <a:avLst/>
          </a:prstGeom>
          <a:ln>
            <a:solidFill>
              <a:srgbClr val="C6D9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" name="TextBox 125"/>
          <p:cNvSpPr txBox="1"/>
          <p:nvPr/>
        </p:nvSpPr>
        <p:spPr>
          <a:xfrm>
            <a:off x="5035714" y="1631844"/>
            <a:ext cx="688010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Bridget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1839 - 1909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00524" y="1001774"/>
            <a:ext cx="720070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Thomas 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Gibney</a:t>
            </a:r>
          </a:p>
          <a:p>
            <a:pPr algn="ctr"/>
            <a:r>
              <a:rPr lang="en-US" sz="825" b="1" dirty="0"/>
              <a:t>1791 -- 1878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12587" y="1001786"/>
            <a:ext cx="68800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Margaret 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Fagan</a:t>
            </a:r>
          </a:p>
          <a:p>
            <a:pPr algn="ctr"/>
            <a:r>
              <a:rPr lang="en-US" sz="825" b="1" dirty="0"/>
              <a:t>1804 - 1874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24797" y="318536"/>
            <a:ext cx="68800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John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Gibney</a:t>
            </a:r>
          </a:p>
          <a:p>
            <a:pPr algn="ctr"/>
            <a:r>
              <a:rPr lang="en-US" sz="825" b="1" dirty="0">
                <a:solidFill>
                  <a:srgbClr val="595959"/>
                </a:solidFill>
              </a:rPr>
              <a:t>1770 - 1835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18014" y="320085"/>
            <a:ext cx="688010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Margaret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Bowles</a:t>
            </a:r>
          </a:p>
          <a:p>
            <a:pPr algn="ctr"/>
            <a:r>
              <a:rPr lang="en-US" sz="825" b="1" dirty="0"/>
              <a:t>1765 - 1825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7005094" y="998227"/>
            <a:ext cx="396262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25" b="1" dirty="0"/>
              <a:t>1829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AA25A4E-ED44-D346-958E-77A88AA074EE}"/>
              </a:ext>
            </a:extLst>
          </p:cNvPr>
          <p:cNvGrpSpPr/>
          <p:nvPr/>
        </p:nvGrpSpPr>
        <p:grpSpPr>
          <a:xfrm>
            <a:off x="7046007" y="1180800"/>
            <a:ext cx="292835" cy="294180"/>
            <a:chOff x="6646642" y="1324623"/>
            <a:chExt cx="224290" cy="376482"/>
          </a:xfrm>
        </p:grpSpPr>
        <p:cxnSp>
          <p:nvCxnSpPr>
            <p:cNvPr id="94" name="Straight Connector 93"/>
            <p:cNvCxnSpPr>
              <a:cxnSpLocks/>
            </p:cNvCxnSpPr>
            <p:nvPr/>
          </p:nvCxnSpPr>
          <p:spPr>
            <a:xfrm>
              <a:off x="6767502" y="1324623"/>
              <a:ext cx="0" cy="37648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>
              <a:off x="6646642" y="1330647"/>
              <a:ext cx="224290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8" name="TextBox 197"/>
          <p:cNvSpPr txBox="1"/>
          <p:nvPr/>
        </p:nvSpPr>
        <p:spPr>
          <a:xfrm>
            <a:off x="7550620" y="59417"/>
            <a:ext cx="58060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/>
              <a:t>Gibney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1BE39E-7402-9B40-914B-D6166A8BA38C}"/>
              </a:ext>
            </a:extLst>
          </p:cNvPr>
          <p:cNvGrpSpPr/>
          <p:nvPr/>
        </p:nvGrpSpPr>
        <p:grpSpPr>
          <a:xfrm>
            <a:off x="7458294" y="530598"/>
            <a:ext cx="231327" cy="480042"/>
            <a:chOff x="6540769" y="797495"/>
            <a:chExt cx="224292" cy="302625"/>
          </a:xfrm>
        </p:grpSpPr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7C2974A7-05EC-D044-B76D-3B5E04BF7253}"/>
                </a:ext>
              </a:extLst>
            </p:cNvPr>
            <p:cNvCxnSpPr/>
            <p:nvPr/>
          </p:nvCxnSpPr>
          <p:spPr>
            <a:xfrm flipH="1">
              <a:off x="6643772" y="797495"/>
              <a:ext cx="2895" cy="302625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637D0CC9-4EF4-824E-89AA-A52DC9E0D7DF}"/>
                </a:ext>
              </a:extLst>
            </p:cNvPr>
            <p:cNvCxnSpPr/>
            <p:nvPr/>
          </p:nvCxnSpPr>
          <p:spPr>
            <a:xfrm>
              <a:off x="6540769" y="797495"/>
              <a:ext cx="224292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3" name="Straight Connector 222">
            <a:extLst>
              <a:ext uri="{FF2B5EF4-FFF2-40B4-BE49-F238E27FC236}">
                <a16:creationId xmlns:a16="http://schemas.microsoft.com/office/drawing/2014/main" id="{4FB4BBE1-3F24-D341-99B0-5D01D040B249}"/>
              </a:ext>
            </a:extLst>
          </p:cNvPr>
          <p:cNvCxnSpPr>
            <a:cxnSpLocks/>
          </p:cNvCxnSpPr>
          <p:nvPr/>
        </p:nvCxnSpPr>
        <p:spPr>
          <a:xfrm>
            <a:off x="5657284" y="2130161"/>
            <a:ext cx="3178287" cy="67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Connector 236">
            <a:extLst>
              <a:ext uri="{FF2B5EF4-FFF2-40B4-BE49-F238E27FC236}">
                <a16:creationId xmlns:a16="http://schemas.microsoft.com/office/drawing/2014/main" id="{BAC07A3F-7AAC-5741-8714-6C44D3A02AAA}"/>
              </a:ext>
            </a:extLst>
          </p:cNvPr>
          <p:cNvCxnSpPr>
            <a:cxnSpLocks/>
          </p:cNvCxnSpPr>
          <p:nvPr/>
        </p:nvCxnSpPr>
        <p:spPr>
          <a:xfrm>
            <a:off x="5360047" y="1480821"/>
            <a:ext cx="3555353" cy="43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Connector 246">
            <a:extLst>
              <a:ext uri="{FF2B5EF4-FFF2-40B4-BE49-F238E27FC236}">
                <a16:creationId xmlns:a16="http://schemas.microsoft.com/office/drawing/2014/main" id="{CD339F9A-580F-3348-9494-C71B665E27A9}"/>
              </a:ext>
            </a:extLst>
          </p:cNvPr>
          <p:cNvCxnSpPr>
            <a:cxnSpLocks/>
          </p:cNvCxnSpPr>
          <p:nvPr/>
        </p:nvCxnSpPr>
        <p:spPr>
          <a:xfrm flipV="1">
            <a:off x="6003112" y="1480134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Connector 247">
            <a:extLst>
              <a:ext uri="{FF2B5EF4-FFF2-40B4-BE49-F238E27FC236}">
                <a16:creationId xmlns:a16="http://schemas.microsoft.com/office/drawing/2014/main" id="{18888795-5953-DA42-AC09-79F32A566DC0}"/>
              </a:ext>
            </a:extLst>
          </p:cNvPr>
          <p:cNvCxnSpPr>
            <a:cxnSpLocks/>
          </p:cNvCxnSpPr>
          <p:nvPr/>
        </p:nvCxnSpPr>
        <p:spPr>
          <a:xfrm flipV="1">
            <a:off x="6513483" y="1480134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9" name="Straight Connector 248">
            <a:extLst>
              <a:ext uri="{FF2B5EF4-FFF2-40B4-BE49-F238E27FC236}">
                <a16:creationId xmlns:a16="http://schemas.microsoft.com/office/drawing/2014/main" id="{60C4C3D3-A169-F241-8D77-DDACC81B126E}"/>
              </a:ext>
            </a:extLst>
          </p:cNvPr>
          <p:cNvCxnSpPr>
            <a:cxnSpLocks/>
          </p:cNvCxnSpPr>
          <p:nvPr/>
        </p:nvCxnSpPr>
        <p:spPr>
          <a:xfrm flipV="1">
            <a:off x="7594085" y="1482017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0" name="Straight Connector 249">
            <a:extLst>
              <a:ext uri="{FF2B5EF4-FFF2-40B4-BE49-F238E27FC236}">
                <a16:creationId xmlns:a16="http://schemas.microsoft.com/office/drawing/2014/main" id="{8B4B8D99-F05A-CC45-82F1-4A6E818F0293}"/>
              </a:ext>
            </a:extLst>
          </p:cNvPr>
          <p:cNvCxnSpPr>
            <a:cxnSpLocks/>
          </p:cNvCxnSpPr>
          <p:nvPr/>
        </p:nvCxnSpPr>
        <p:spPr>
          <a:xfrm flipV="1">
            <a:off x="5664937" y="2130161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1" name="TextBox 250">
            <a:extLst>
              <a:ext uri="{FF2B5EF4-FFF2-40B4-BE49-F238E27FC236}">
                <a16:creationId xmlns:a16="http://schemas.microsoft.com/office/drawing/2014/main" id="{39316579-C35B-9A4E-B16B-6F4A66F4B1C2}"/>
              </a:ext>
            </a:extLst>
          </p:cNvPr>
          <p:cNvSpPr txBox="1"/>
          <p:nvPr/>
        </p:nvSpPr>
        <p:spPr>
          <a:xfrm>
            <a:off x="5773691" y="1642996"/>
            <a:ext cx="49244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Mary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1831</a:t>
            </a: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17E43561-40F3-A14F-B93C-32EC165C0EE7}"/>
              </a:ext>
            </a:extLst>
          </p:cNvPr>
          <p:cNvSpPr txBox="1"/>
          <p:nvPr/>
        </p:nvSpPr>
        <p:spPr>
          <a:xfrm>
            <a:off x="6214405" y="1642423"/>
            <a:ext cx="63991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John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1833-1910</a:t>
            </a: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4F189321-F2A2-CA4D-AE52-F453F16C7AB4}"/>
              </a:ext>
            </a:extLst>
          </p:cNvPr>
          <p:cNvSpPr txBox="1"/>
          <p:nvPr/>
        </p:nvSpPr>
        <p:spPr>
          <a:xfrm>
            <a:off x="7357386" y="1642423"/>
            <a:ext cx="49244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Patrick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1835</a:t>
            </a: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932D2135-F871-DF46-B34E-06CBCC87FAFC}"/>
              </a:ext>
            </a:extLst>
          </p:cNvPr>
          <p:cNvSpPr txBox="1"/>
          <p:nvPr/>
        </p:nvSpPr>
        <p:spPr>
          <a:xfrm>
            <a:off x="7776159" y="1642996"/>
            <a:ext cx="530915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Thomas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1836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6A35D525-8F0B-C34D-AC30-51B8FFEAB111}"/>
              </a:ext>
            </a:extLst>
          </p:cNvPr>
          <p:cNvSpPr txBox="1"/>
          <p:nvPr/>
        </p:nvSpPr>
        <p:spPr>
          <a:xfrm>
            <a:off x="8250004" y="1642423"/>
            <a:ext cx="49244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Owen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1838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8AD0E077-F5B3-2144-86FA-5B39EC109D68}"/>
              </a:ext>
            </a:extLst>
          </p:cNvPr>
          <p:cNvSpPr txBox="1"/>
          <p:nvPr/>
        </p:nvSpPr>
        <p:spPr>
          <a:xfrm>
            <a:off x="8644616" y="1642860"/>
            <a:ext cx="49244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James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1841</a:t>
            </a:r>
          </a:p>
        </p:txBody>
      </p: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179B4B95-EB91-2F40-93DB-1AE51A6B1AC1}"/>
              </a:ext>
            </a:extLst>
          </p:cNvPr>
          <p:cNvCxnSpPr>
            <a:cxnSpLocks/>
          </p:cNvCxnSpPr>
          <p:nvPr/>
        </p:nvCxnSpPr>
        <p:spPr>
          <a:xfrm flipV="1">
            <a:off x="6022632" y="2130161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6" name="Straight Connector 265">
            <a:extLst>
              <a:ext uri="{FF2B5EF4-FFF2-40B4-BE49-F238E27FC236}">
                <a16:creationId xmlns:a16="http://schemas.microsoft.com/office/drawing/2014/main" id="{7B582C59-F536-1646-B953-5F39BFDBE35C}"/>
              </a:ext>
            </a:extLst>
          </p:cNvPr>
          <p:cNvCxnSpPr>
            <a:cxnSpLocks/>
          </p:cNvCxnSpPr>
          <p:nvPr/>
        </p:nvCxnSpPr>
        <p:spPr>
          <a:xfrm flipV="1">
            <a:off x="8908862" y="1483227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7" name="Straight Connector 266">
            <a:extLst>
              <a:ext uri="{FF2B5EF4-FFF2-40B4-BE49-F238E27FC236}">
                <a16:creationId xmlns:a16="http://schemas.microsoft.com/office/drawing/2014/main" id="{03F092B6-517F-9541-84D6-1B051BA74D18}"/>
              </a:ext>
            </a:extLst>
          </p:cNvPr>
          <p:cNvCxnSpPr>
            <a:cxnSpLocks/>
          </p:cNvCxnSpPr>
          <p:nvPr/>
        </p:nvCxnSpPr>
        <p:spPr>
          <a:xfrm flipV="1">
            <a:off x="8477790" y="1482017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8" name="Straight Connector 267">
            <a:extLst>
              <a:ext uri="{FF2B5EF4-FFF2-40B4-BE49-F238E27FC236}">
                <a16:creationId xmlns:a16="http://schemas.microsoft.com/office/drawing/2014/main" id="{B2D04105-18D5-9342-9A15-5BBFCAE96521}"/>
              </a:ext>
            </a:extLst>
          </p:cNvPr>
          <p:cNvCxnSpPr>
            <a:cxnSpLocks/>
          </p:cNvCxnSpPr>
          <p:nvPr/>
        </p:nvCxnSpPr>
        <p:spPr>
          <a:xfrm flipV="1">
            <a:off x="8021091" y="1480144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0" name="TextBox 269">
            <a:extLst>
              <a:ext uri="{FF2B5EF4-FFF2-40B4-BE49-F238E27FC236}">
                <a16:creationId xmlns:a16="http://schemas.microsoft.com/office/drawing/2014/main" id="{74835D15-97B4-334C-869A-43B3D1ADA5D7}"/>
              </a:ext>
            </a:extLst>
          </p:cNvPr>
          <p:cNvSpPr txBox="1"/>
          <p:nvPr/>
        </p:nvSpPr>
        <p:spPr>
          <a:xfrm>
            <a:off x="6795782" y="1640388"/>
            <a:ext cx="63991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Margaret</a:t>
            </a:r>
          </a:p>
          <a:p>
            <a:pPr algn="ctr"/>
            <a:r>
              <a:rPr lang="en-US" sz="825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Plunkett</a:t>
            </a:r>
          </a:p>
          <a:p>
            <a:pPr algn="ctr"/>
            <a:r>
              <a:rPr lang="en-US" sz="825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1842-1882</a:t>
            </a:r>
          </a:p>
        </p:txBody>
      </p: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8D3194E5-F81A-A842-AEE1-FEDD7720A47B}"/>
              </a:ext>
            </a:extLst>
          </p:cNvPr>
          <p:cNvGrpSpPr/>
          <p:nvPr/>
        </p:nvGrpSpPr>
        <p:grpSpPr>
          <a:xfrm>
            <a:off x="6676809" y="1812033"/>
            <a:ext cx="217560" cy="324874"/>
            <a:chOff x="6646642" y="1324623"/>
            <a:chExt cx="224290" cy="376482"/>
          </a:xfrm>
        </p:grpSpPr>
        <p:cxnSp>
          <p:nvCxnSpPr>
            <p:cNvPr id="272" name="Straight Connector 271">
              <a:extLst>
                <a:ext uri="{FF2B5EF4-FFF2-40B4-BE49-F238E27FC236}">
                  <a16:creationId xmlns:a16="http://schemas.microsoft.com/office/drawing/2014/main" id="{0264BEB3-1607-3D46-AF96-0A62B2A871A3}"/>
                </a:ext>
              </a:extLst>
            </p:cNvPr>
            <p:cNvCxnSpPr>
              <a:cxnSpLocks/>
            </p:cNvCxnSpPr>
            <p:nvPr/>
          </p:nvCxnSpPr>
          <p:spPr>
            <a:xfrm>
              <a:off x="6767502" y="1324623"/>
              <a:ext cx="0" cy="37648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>
              <a:extLst>
                <a:ext uri="{FF2B5EF4-FFF2-40B4-BE49-F238E27FC236}">
                  <a16:creationId xmlns:a16="http://schemas.microsoft.com/office/drawing/2014/main" id="{F60BE88B-B146-4E43-B916-81106A51FE26}"/>
                </a:ext>
              </a:extLst>
            </p:cNvPr>
            <p:cNvCxnSpPr/>
            <p:nvPr/>
          </p:nvCxnSpPr>
          <p:spPr>
            <a:xfrm>
              <a:off x="6646642" y="1330647"/>
              <a:ext cx="224290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2" name="Straight Connector 281">
            <a:extLst>
              <a:ext uri="{FF2B5EF4-FFF2-40B4-BE49-F238E27FC236}">
                <a16:creationId xmlns:a16="http://schemas.microsoft.com/office/drawing/2014/main" id="{A34C9195-DE5D-E242-B429-A5F4F1987E87}"/>
              </a:ext>
            </a:extLst>
          </p:cNvPr>
          <p:cNvCxnSpPr>
            <a:cxnSpLocks/>
          </p:cNvCxnSpPr>
          <p:nvPr/>
        </p:nvCxnSpPr>
        <p:spPr>
          <a:xfrm flipV="1">
            <a:off x="8193566" y="2136906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3" name="Straight Connector 282">
            <a:extLst>
              <a:ext uri="{FF2B5EF4-FFF2-40B4-BE49-F238E27FC236}">
                <a16:creationId xmlns:a16="http://schemas.microsoft.com/office/drawing/2014/main" id="{573BDBE0-E7C3-7B4E-AF81-5A725504F066}"/>
              </a:ext>
            </a:extLst>
          </p:cNvPr>
          <p:cNvCxnSpPr>
            <a:cxnSpLocks/>
          </p:cNvCxnSpPr>
          <p:nvPr/>
        </p:nvCxnSpPr>
        <p:spPr>
          <a:xfrm flipV="1">
            <a:off x="7866005" y="2137740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4" name="Straight Connector 283">
            <a:extLst>
              <a:ext uri="{FF2B5EF4-FFF2-40B4-BE49-F238E27FC236}">
                <a16:creationId xmlns:a16="http://schemas.microsoft.com/office/drawing/2014/main" id="{93D0C802-8EEB-224B-87AA-D8E601A2E22D}"/>
              </a:ext>
            </a:extLst>
          </p:cNvPr>
          <p:cNvCxnSpPr>
            <a:cxnSpLocks/>
          </p:cNvCxnSpPr>
          <p:nvPr/>
        </p:nvCxnSpPr>
        <p:spPr>
          <a:xfrm flipV="1">
            <a:off x="7540846" y="2136906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5" name="Straight Connector 284">
            <a:extLst>
              <a:ext uri="{FF2B5EF4-FFF2-40B4-BE49-F238E27FC236}">
                <a16:creationId xmlns:a16="http://schemas.microsoft.com/office/drawing/2014/main" id="{5A587E07-90A6-E248-B84F-849F5B6A7FCD}"/>
              </a:ext>
            </a:extLst>
          </p:cNvPr>
          <p:cNvCxnSpPr>
            <a:cxnSpLocks/>
          </p:cNvCxnSpPr>
          <p:nvPr/>
        </p:nvCxnSpPr>
        <p:spPr>
          <a:xfrm flipV="1">
            <a:off x="7184465" y="2129648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Connector 285">
            <a:extLst>
              <a:ext uri="{FF2B5EF4-FFF2-40B4-BE49-F238E27FC236}">
                <a16:creationId xmlns:a16="http://schemas.microsoft.com/office/drawing/2014/main" id="{8E9E996A-57C0-174A-8944-9465C16CE6C2}"/>
              </a:ext>
            </a:extLst>
          </p:cNvPr>
          <p:cNvCxnSpPr>
            <a:cxnSpLocks/>
          </p:cNvCxnSpPr>
          <p:nvPr/>
        </p:nvCxnSpPr>
        <p:spPr>
          <a:xfrm flipV="1">
            <a:off x="8837145" y="2134110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Connector 287">
            <a:extLst>
              <a:ext uri="{FF2B5EF4-FFF2-40B4-BE49-F238E27FC236}">
                <a16:creationId xmlns:a16="http://schemas.microsoft.com/office/drawing/2014/main" id="{D8064DC8-44F7-4C45-B90A-116C9A03BA24}"/>
              </a:ext>
            </a:extLst>
          </p:cNvPr>
          <p:cNvCxnSpPr>
            <a:cxnSpLocks/>
          </p:cNvCxnSpPr>
          <p:nvPr/>
        </p:nvCxnSpPr>
        <p:spPr>
          <a:xfrm flipV="1">
            <a:off x="6738233" y="2136906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Connector 288">
            <a:extLst>
              <a:ext uri="{FF2B5EF4-FFF2-40B4-BE49-F238E27FC236}">
                <a16:creationId xmlns:a16="http://schemas.microsoft.com/office/drawing/2014/main" id="{0888D42A-5005-894A-BD96-638A07BDD2A4}"/>
              </a:ext>
            </a:extLst>
          </p:cNvPr>
          <p:cNvCxnSpPr>
            <a:cxnSpLocks/>
          </p:cNvCxnSpPr>
          <p:nvPr/>
        </p:nvCxnSpPr>
        <p:spPr>
          <a:xfrm flipV="1">
            <a:off x="6345815" y="2136906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AD18CBCD-F6EB-9E46-B5B9-EADB43D24AE9}"/>
              </a:ext>
            </a:extLst>
          </p:cNvPr>
          <p:cNvCxnSpPr>
            <a:cxnSpLocks/>
          </p:cNvCxnSpPr>
          <p:nvPr/>
        </p:nvCxnSpPr>
        <p:spPr>
          <a:xfrm flipV="1">
            <a:off x="8521253" y="2137740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5" name="TextBox 374">
            <a:extLst>
              <a:ext uri="{FF2B5EF4-FFF2-40B4-BE49-F238E27FC236}">
                <a16:creationId xmlns:a16="http://schemas.microsoft.com/office/drawing/2014/main" id="{CD4B5D2F-65CB-E648-AD00-9FE261C4ACAA}"/>
              </a:ext>
            </a:extLst>
          </p:cNvPr>
          <p:cNvSpPr txBox="1"/>
          <p:nvPr/>
        </p:nvSpPr>
        <p:spPr>
          <a:xfrm>
            <a:off x="6969494" y="52767"/>
            <a:ext cx="5886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/>
              <a:t>Bowles</a:t>
            </a:r>
          </a:p>
        </p:txBody>
      </p:sp>
      <p:cxnSp>
        <p:nvCxnSpPr>
          <p:cNvPr id="205" name="Straight Connector 204">
            <a:extLst>
              <a:ext uri="{FF2B5EF4-FFF2-40B4-BE49-F238E27FC236}">
                <a16:creationId xmlns:a16="http://schemas.microsoft.com/office/drawing/2014/main" id="{F63205DE-C77A-0248-A0FC-8282EAF86866}"/>
              </a:ext>
            </a:extLst>
          </p:cNvPr>
          <p:cNvCxnSpPr>
            <a:cxnSpLocks/>
          </p:cNvCxnSpPr>
          <p:nvPr/>
        </p:nvCxnSpPr>
        <p:spPr>
          <a:xfrm flipV="1">
            <a:off x="5360047" y="1480133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759A73A-6EC2-6157-FE05-9ED5C421EC8D}"/>
              </a:ext>
            </a:extLst>
          </p:cNvPr>
          <p:cNvCxnSpPr>
            <a:cxnSpLocks/>
          </p:cNvCxnSpPr>
          <p:nvPr/>
        </p:nvCxnSpPr>
        <p:spPr>
          <a:xfrm>
            <a:off x="871038" y="3740207"/>
            <a:ext cx="7260190" cy="0"/>
          </a:xfrm>
          <a:prstGeom prst="line">
            <a:avLst/>
          </a:prstGeom>
          <a:ln w="127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3295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2" name="Straight Connector 181"/>
          <p:cNvCxnSpPr>
            <a:cxnSpLocks/>
          </p:cNvCxnSpPr>
          <p:nvPr/>
        </p:nvCxnSpPr>
        <p:spPr>
          <a:xfrm>
            <a:off x="1035232" y="1970981"/>
            <a:ext cx="7157143" cy="73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4982136" y="754122"/>
            <a:ext cx="396262" cy="1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4440210" y="563955"/>
            <a:ext cx="744114" cy="727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Patrick 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Foley 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1837 – 1911</a:t>
            </a:r>
          </a:p>
          <a:p>
            <a:pPr algn="ctr"/>
            <a:r>
              <a:rPr lang="en-US" sz="825" dirty="0"/>
              <a:t>(Gortnagree)</a:t>
            </a:r>
          </a:p>
          <a:p>
            <a:pPr algn="ctr"/>
            <a:endParaRPr lang="en-US" sz="825" b="1" dirty="0">
              <a:solidFill>
                <a:srgbClr val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14366" y="559949"/>
            <a:ext cx="766602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Honoria 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Connell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1835 - 1887</a:t>
            </a:r>
          </a:p>
        </p:txBody>
      </p:sp>
      <p:cxnSp>
        <p:nvCxnSpPr>
          <p:cNvPr id="49" name="Straight Connector 48"/>
          <p:cNvCxnSpPr>
            <a:cxnSpLocks/>
          </p:cNvCxnSpPr>
          <p:nvPr/>
        </p:nvCxnSpPr>
        <p:spPr>
          <a:xfrm flipV="1">
            <a:off x="962053" y="397705"/>
            <a:ext cx="5677121" cy="4367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965313" y="401215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>
            <a:off x="2189818" y="399917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3360517" y="401242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9" name="TextBox 158">
            <a:extLst>
              <a:ext uri="{FF2B5EF4-FFF2-40B4-BE49-F238E27FC236}">
                <a16:creationId xmlns:a16="http://schemas.microsoft.com/office/drawing/2014/main" id="{DB0A2EC4-CFB8-CC48-A07A-1C21D2DF9372}"/>
              </a:ext>
            </a:extLst>
          </p:cNvPr>
          <p:cNvSpPr txBox="1"/>
          <p:nvPr/>
        </p:nvSpPr>
        <p:spPr>
          <a:xfrm>
            <a:off x="1818354" y="561349"/>
            <a:ext cx="744114" cy="727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bg1">
                    <a:lumMod val="50000"/>
                  </a:schemeClr>
                </a:solidFill>
              </a:rPr>
              <a:t>John</a:t>
            </a:r>
          </a:p>
          <a:p>
            <a:pPr algn="ctr"/>
            <a:r>
              <a:rPr lang="en-US" sz="825" b="1" dirty="0">
                <a:solidFill>
                  <a:schemeClr val="bg1">
                    <a:lumMod val="50000"/>
                  </a:schemeClr>
                </a:solidFill>
              </a:rPr>
              <a:t>Foley </a:t>
            </a:r>
          </a:p>
          <a:p>
            <a:pPr algn="ctr"/>
            <a:r>
              <a:rPr lang="en-US" sz="825" b="1" dirty="0">
                <a:solidFill>
                  <a:schemeClr val="bg1">
                    <a:lumMod val="50000"/>
                  </a:schemeClr>
                </a:solidFill>
              </a:rPr>
              <a:t>1828 – 1911</a:t>
            </a:r>
          </a:p>
          <a:p>
            <a:pPr algn="ctr"/>
            <a:r>
              <a:rPr lang="en-US" sz="825" dirty="0">
                <a:solidFill>
                  <a:schemeClr val="bg1">
                    <a:lumMod val="50000"/>
                  </a:schemeClr>
                </a:solidFill>
              </a:rPr>
              <a:t>(Gortnagree</a:t>
            </a:r>
            <a:r>
              <a:rPr lang="en-US" sz="825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  <a:p>
            <a:pPr algn="ctr"/>
            <a:endParaRPr lang="en-US" sz="825" b="1" dirty="0">
              <a:solidFill>
                <a:srgbClr val="000000"/>
              </a:solidFill>
            </a:endParaRP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1253660C-D3DA-A34A-85B8-18DF657E4404}"/>
              </a:ext>
            </a:extLst>
          </p:cNvPr>
          <p:cNvSpPr txBox="1"/>
          <p:nvPr/>
        </p:nvSpPr>
        <p:spPr>
          <a:xfrm>
            <a:off x="6261507" y="545740"/>
            <a:ext cx="755335" cy="727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bg1">
                    <a:lumMod val="50000"/>
                  </a:schemeClr>
                </a:solidFill>
              </a:rPr>
              <a:t>Joanna</a:t>
            </a:r>
          </a:p>
          <a:p>
            <a:pPr algn="ctr"/>
            <a:r>
              <a:rPr lang="en-US" sz="825" b="1" dirty="0">
                <a:solidFill>
                  <a:schemeClr val="bg1">
                    <a:lumMod val="50000"/>
                  </a:schemeClr>
                </a:solidFill>
              </a:rPr>
              <a:t>Foley </a:t>
            </a:r>
          </a:p>
          <a:p>
            <a:pPr algn="ctr"/>
            <a:r>
              <a:rPr lang="en-US" sz="825" b="1" dirty="0">
                <a:solidFill>
                  <a:schemeClr val="bg1">
                    <a:lumMod val="50000"/>
                  </a:schemeClr>
                </a:solidFill>
              </a:rPr>
              <a:t>1841 – 1910</a:t>
            </a:r>
          </a:p>
          <a:p>
            <a:pPr algn="ctr"/>
            <a:r>
              <a:rPr lang="en-US" sz="825" dirty="0">
                <a:solidFill>
                  <a:schemeClr val="bg1">
                    <a:lumMod val="50000"/>
                  </a:schemeClr>
                </a:solidFill>
              </a:rPr>
              <a:t>(Letter West)</a:t>
            </a:r>
          </a:p>
          <a:p>
            <a:pPr algn="ctr"/>
            <a:endParaRPr lang="en-US" sz="825" b="1" dirty="0">
              <a:solidFill>
                <a:srgbClr val="000000"/>
              </a:solidFill>
            </a:endParaRP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6AD074C9-E1B3-4248-9FA1-92BF20ED7B05}"/>
              </a:ext>
            </a:extLst>
          </p:cNvPr>
          <p:cNvSpPr txBox="1"/>
          <p:nvPr/>
        </p:nvSpPr>
        <p:spPr>
          <a:xfrm>
            <a:off x="6845491" y="547387"/>
            <a:ext cx="806631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bg1">
                    <a:lumMod val="50000"/>
                  </a:schemeClr>
                </a:solidFill>
              </a:rPr>
              <a:t>Bartholomew </a:t>
            </a:r>
          </a:p>
          <a:p>
            <a:pPr algn="ctr"/>
            <a:r>
              <a:rPr lang="en-US" sz="825" b="1" dirty="0">
                <a:solidFill>
                  <a:schemeClr val="bg1">
                    <a:lumMod val="50000"/>
                  </a:schemeClr>
                </a:solidFill>
              </a:rPr>
              <a:t>Griffin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0EFBB29-D021-E245-8A87-95F354C93D4A}"/>
              </a:ext>
            </a:extLst>
          </p:cNvPr>
          <p:cNvGrpSpPr/>
          <p:nvPr/>
        </p:nvGrpSpPr>
        <p:grpSpPr>
          <a:xfrm>
            <a:off x="2957742" y="557786"/>
            <a:ext cx="1361514" cy="600164"/>
            <a:chOff x="4580503" y="2018511"/>
            <a:chExt cx="1361514" cy="600164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D4F61AF9-E3AD-864B-A70A-A81368F4AC39}"/>
                </a:ext>
              </a:extLst>
            </p:cNvPr>
            <p:cNvSpPr txBox="1"/>
            <p:nvPr/>
          </p:nvSpPr>
          <p:spPr>
            <a:xfrm>
              <a:off x="4580503" y="2018511"/>
              <a:ext cx="764953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25" b="1" dirty="0">
                  <a:solidFill>
                    <a:schemeClr val="bg1">
                      <a:lumMod val="50000"/>
                    </a:schemeClr>
                  </a:solidFill>
                </a:rPr>
                <a:t>Catherine</a:t>
              </a:r>
            </a:p>
            <a:p>
              <a:pPr algn="ctr"/>
              <a:r>
                <a:rPr lang="en-US" sz="825" b="1" dirty="0">
                  <a:solidFill>
                    <a:schemeClr val="bg1">
                      <a:lumMod val="50000"/>
                    </a:schemeClr>
                  </a:solidFill>
                </a:rPr>
                <a:t>Foley </a:t>
              </a:r>
            </a:p>
            <a:p>
              <a:pPr algn="ctr"/>
              <a:r>
                <a:rPr lang="en-US" sz="825" b="1" dirty="0">
                  <a:solidFill>
                    <a:schemeClr val="bg1">
                      <a:lumMod val="50000"/>
                    </a:schemeClr>
                  </a:solidFill>
                </a:rPr>
                <a:t>1834 – 1921</a:t>
              </a:r>
            </a:p>
            <a:p>
              <a:pPr algn="ctr"/>
              <a:r>
                <a:rPr lang="en-US" sz="825" dirty="0">
                  <a:solidFill>
                    <a:schemeClr val="bg1">
                      <a:lumMod val="50000"/>
                    </a:schemeClr>
                  </a:solidFill>
                </a:rPr>
                <a:t>(Letter West)</a:t>
              </a:r>
            </a:p>
          </p:txBody>
        </p:sp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id="{D5B0AFE1-E5CE-1C44-BC75-724212CBB3B9}"/>
                </a:ext>
              </a:extLst>
            </p:cNvPr>
            <p:cNvCxnSpPr/>
            <p:nvPr/>
          </p:nvCxnSpPr>
          <p:spPr>
            <a:xfrm>
              <a:off x="5141978" y="2211639"/>
              <a:ext cx="224292" cy="0"/>
            </a:xfrm>
            <a:prstGeom prst="line">
              <a:avLst/>
            </a:prstGeom>
            <a:ln w="12700" cmpd="sng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450CDEE3-1CDA-D247-91D7-52A967F30BC3}"/>
                </a:ext>
              </a:extLst>
            </p:cNvPr>
            <p:cNvSpPr txBox="1"/>
            <p:nvPr/>
          </p:nvSpPr>
          <p:spPr>
            <a:xfrm>
              <a:off x="5254007" y="2018511"/>
              <a:ext cx="688010" cy="4732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25" b="1" dirty="0">
                  <a:solidFill>
                    <a:schemeClr val="bg1">
                      <a:lumMod val="50000"/>
                    </a:schemeClr>
                  </a:solidFill>
                </a:rPr>
                <a:t>Maurice</a:t>
              </a:r>
            </a:p>
            <a:p>
              <a:pPr algn="ctr"/>
              <a:r>
                <a:rPr lang="en-US" sz="825" b="1" dirty="0">
                  <a:solidFill>
                    <a:schemeClr val="bg1">
                      <a:lumMod val="50000"/>
                    </a:schemeClr>
                  </a:solidFill>
                </a:rPr>
                <a:t>Riordan</a:t>
              </a:r>
            </a:p>
            <a:p>
              <a:pPr algn="ctr"/>
              <a:r>
                <a:rPr lang="en-US" sz="825" b="1" dirty="0">
                  <a:solidFill>
                    <a:schemeClr val="bg1">
                      <a:lumMod val="50000"/>
                    </a:schemeClr>
                  </a:solidFill>
                </a:rPr>
                <a:t>1831 - 1920</a:t>
              </a:r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CD38B647-30D9-BF4E-B74D-A6D09C2CC375}"/>
              </a:ext>
            </a:extLst>
          </p:cNvPr>
          <p:cNvSpPr txBox="1"/>
          <p:nvPr/>
        </p:nvSpPr>
        <p:spPr>
          <a:xfrm>
            <a:off x="2382788" y="563201"/>
            <a:ext cx="479618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bg1">
                    <a:lumMod val="50000"/>
                  </a:schemeClr>
                </a:solidFill>
              </a:rPr>
              <a:t>Ellen</a:t>
            </a:r>
          </a:p>
          <a:p>
            <a:pPr algn="ctr"/>
            <a:r>
              <a:rPr lang="en-US" sz="825" b="1" dirty="0">
                <a:solidFill>
                  <a:schemeClr val="bg1">
                    <a:lumMod val="50000"/>
                  </a:schemeClr>
                </a:solidFill>
              </a:rPr>
              <a:t>Moran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96ACD46-9D45-C643-A263-D3B8EF16E37E}"/>
              </a:ext>
            </a:extLst>
          </p:cNvPr>
          <p:cNvGrpSpPr/>
          <p:nvPr/>
        </p:nvGrpSpPr>
        <p:grpSpPr>
          <a:xfrm>
            <a:off x="618845" y="587046"/>
            <a:ext cx="1208337" cy="601748"/>
            <a:chOff x="2104315" y="2018639"/>
            <a:chExt cx="1208337" cy="60174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1B85A07-8ACA-844B-BFA4-2C0CA5CFC6B6}"/>
                </a:ext>
              </a:extLst>
            </p:cNvPr>
            <p:cNvGrpSpPr/>
            <p:nvPr/>
          </p:nvGrpSpPr>
          <p:grpSpPr>
            <a:xfrm>
              <a:off x="2104315" y="2020223"/>
              <a:ext cx="757793" cy="600164"/>
              <a:chOff x="1063990" y="1892795"/>
              <a:chExt cx="757793" cy="600164"/>
            </a:xfrm>
          </p:grpSpPr>
          <p:sp>
            <p:nvSpPr>
              <p:cNvPr id="228" name="TextBox 227">
                <a:extLst>
                  <a:ext uri="{FF2B5EF4-FFF2-40B4-BE49-F238E27FC236}">
                    <a16:creationId xmlns:a16="http://schemas.microsoft.com/office/drawing/2014/main" id="{7EBA3C6A-07DD-DD4E-A87C-518DECB511B7}"/>
                  </a:ext>
                </a:extLst>
              </p:cNvPr>
              <p:cNvSpPr txBox="1"/>
              <p:nvPr/>
            </p:nvSpPr>
            <p:spPr>
              <a:xfrm>
                <a:off x="1063990" y="1892795"/>
                <a:ext cx="744114" cy="6001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825" b="1" dirty="0">
                    <a:solidFill>
                      <a:schemeClr val="bg1">
                        <a:lumMod val="50000"/>
                      </a:schemeClr>
                    </a:solidFill>
                  </a:rPr>
                  <a:t>Mary</a:t>
                </a:r>
              </a:p>
              <a:p>
                <a:pPr algn="ctr"/>
                <a:r>
                  <a:rPr lang="en-US" sz="825" b="1" dirty="0">
                    <a:solidFill>
                      <a:schemeClr val="bg1">
                        <a:lumMod val="50000"/>
                      </a:schemeClr>
                    </a:solidFill>
                  </a:rPr>
                  <a:t>Foley </a:t>
                </a:r>
              </a:p>
              <a:p>
                <a:pPr algn="ctr"/>
                <a:r>
                  <a:rPr lang="en-US" sz="825" b="1" dirty="0">
                    <a:solidFill>
                      <a:schemeClr val="bg1">
                        <a:lumMod val="50000"/>
                      </a:schemeClr>
                    </a:solidFill>
                  </a:rPr>
                  <a:t>1826 – 1914</a:t>
                </a:r>
              </a:p>
              <a:p>
                <a:pPr algn="ctr"/>
                <a:r>
                  <a:rPr lang="en-US" sz="825" dirty="0">
                    <a:solidFill>
                      <a:schemeClr val="bg1">
                        <a:lumMod val="50000"/>
                      </a:schemeClr>
                    </a:solidFill>
                  </a:rPr>
                  <a:t>(Gortnagree)</a:t>
                </a:r>
              </a:p>
            </p:txBody>
          </p:sp>
          <p:cxnSp>
            <p:nvCxnSpPr>
              <p:cNvPr id="232" name="Straight Connector 231">
                <a:extLst>
                  <a:ext uri="{FF2B5EF4-FFF2-40B4-BE49-F238E27FC236}">
                    <a16:creationId xmlns:a16="http://schemas.microsoft.com/office/drawing/2014/main" id="{0804269B-9D16-F94B-A9FA-FF19A41F0E40}"/>
                  </a:ext>
                </a:extLst>
              </p:cNvPr>
              <p:cNvCxnSpPr/>
              <p:nvPr/>
            </p:nvCxnSpPr>
            <p:spPr>
              <a:xfrm>
                <a:off x="1597491" y="2096360"/>
                <a:ext cx="224292" cy="0"/>
              </a:xfrm>
              <a:prstGeom prst="line">
                <a:avLst/>
              </a:prstGeom>
              <a:ln w="12700" cmpd="sng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27C7823A-19B8-BF45-95B1-58E5C64542D9}"/>
                </a:ext>
              </a:extLst>
            </p:cNvPr>
            <p:cNvSpPr txBox="1"/>
            <p:nvPr/>
          </p:nvSpPr>
          <p:spPr>
            <a:xfrm>
              <a:off x="2752883" y="2018639"/>
              <a:ext cx="55976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25" b="1" dirty="0">
                  <a:solidFill>
                    <a:schemeClr val="bg1">
                      <a:lumMod val="50000"/>
                    </a:schemeClr>
                  </a:solidFill>
                </a:rPr>
                <a:t>Michael </a:t>
              </a:r>
            </a:p>
            <a:p>
              <a:pPr algn="ctr"/>
              <a:r>
                <a:rPr lang="en-US" sz="825" b="1" dirty="0">
                  <a:solidFill>
                    <a:schemeClr val="bg1">
                      <a:lumMod val="50000"/>
                    </a:schemeClr>
                  </a:solidFill>
                </a:rPr>
                <a:t>Shea</a:t>
              </a:r>
            </a:p>
          </p:txBody>
        </p:sp>
      </p:grpSp>
      <p:cxnSp>
        <p:nvCxnSpPr>
          <p:cNvPr id="239" name="Straight Connector 238">
            <a:extLst>
              <a:ext uri="{FF2B5EF4-FFF2-40B4-BE49-F238E27FC236}">
                <a16:creationId xmlns:a16="http://schemas.microsoft.com/office/drawing/2014/main" id="{E005994D-BB29-D84C-8891-A55DCCAA4C44}"/>
              </a:ext>
            </a:extLst>
          </p:cNvPr>
          <p:cNvCxnSpPr/>
          <p:nvPr/>
        </p:nvCxnSpPr>
        <p:spPr>
          <a:xfrm>
            <a:off x="6638816" y="393340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0" name="Straight Connector 239">
            <a:extLst>
              <a:ext uri="{FF2B5EF4-FFF2-40B4-BE49-F238E27FC236}">
                <a16:creationId xmlns:a16="http://schemas.microsoft.com/office/drawing/2014/main" id="{626BAF0A-AAE1-3E4D-B815-4FB42482CBE0}"/>
              </a:ext>
            </a:extLst>
          </p:cNvPr>
          <p:cNvCxnSpPr/>
          <p:nvPr/>
        </p:nvCxnSpPr>
        <p:spPr>
          <a:xfrm>
            <a:off x="4807205" y="398815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7" name="Straight Connector 266">
            <a:extLst>
              <a:ext uri="{FF2B5EF4-FFF2-40B4-BE49-F238E27FC236}">
                <a16:creationId xmlns:a16="http://schemas.microsoft.com/office/drawing/2014/main" id="{0483900A-2CC2-234B-BC64-589A51793D0A}"/>
              </a:ext>
            </a:extLst>
          </p:cNvPr>
          <p:cNvCxnSpPr>
            <a:cxnSpLocks/>
          </p:cNvCxnSpPr>
          <p:nvPr/>
        </p:nvCxnSpPr>
        <p:spPr>
          <a:xfrm>
            <a:off x="6371528" y="1970445"/>
            <a:ext cx="0" cy="11787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9" name="Straight Connector 278">
            <a:extLst>
              <a:ext uri="{FF2B5EF4-FFF2-40B4-BE49-F238E27FC236}">
                <a16:creationId xmlns:a16="http://schemas.microsoft.com/office/drawing/2014/main" id="{86B847EF-2758-2B46-A1C5-347BE03B2555}"/>
              </a:ext>
            </a:extLst>
          </p:cNvPr>
          <p:cNvCxnSpPr>
            <a:cxnSpLocks/>
          </p:cNvCxnSpPr>
          <p:nvPr/>
        </p:nvCxnSpPr>
        <p:spPr>
          <a:xfrm>
            <a:off x="1035232" y="1969258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39772A6B-1628-DC4C-951B-8BF3F356ED9D}"/>
              </a:ext>
            </a:extLst>
          </p:cNvPr>
          <p:cNvCxnSpPr>
            <a:cxnSpLocks/>
          </p:cNvCxnSpPr>
          <p:nvPr/>
        </p:nvCxnSpPr>
        <p:spPr>
          <a:xfrm flipH="1">
            <a:off x="6804182" y="740145"/>
            <a:ext cx="148500" cy="1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DB81CC70-C683-CD44-951E-561CA72E38B8}"/>
              </a:ext>
            </a:extLst>
          </p:cNvPr>
          <p:cNvCxnSpPr>
            <a:cxnSpLocks/>
          </p:cNvCxnSpPr>
          <p:nvPr/>
        </p:nvCxnSpPr>
        <p:spPr>
          <a:xfrm flipV="1">
            <a:off x="2317947" y="730910"/>
            <a:ext cx="161869" cy="490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3434C9C9-A30D-C04D-82ED-A3338F7BCD69}"/>
              </a:ext>
            </a:extLst>
          </p:cNvPr>
          <p:cNvCxnSpPr/>
          <p:nvPr/>
        </p:nvCxnSpPr>
        <p:spPr>
          <a:xfrm>
            <a:off x="4907319" y="1968255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05AB5FF4-1D1A-5D48-9094-7EC9EF231DEA}"/>
              </a:ext>
            </a:extLst>
          </p:cNvPr>
          <p:cNvCxnSpPr>
            <a:cxnSpLocks/>
          </p:cNvCxnSpPr>
          <p:nvPr/>
        </p:nvCxnSpPr>
        <p:spPr>
          <a:xfrm>
            <a:off x="1861732" y="1973610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TextBox 130">
            <a:extLst>
              <a:ext uri="{FF2B5EF4-FFF2-40B4-BE49-F238E27FC236}">
                <a16:creationId xmlns:a16="http://schemas.microsoft.com/office/drawing/2014/main" id="{5ACA7DCB-2DF7-174A-8E88-24416C29B46B}"/>
              </a:ext>
            </a:extLst>
          </p:cNvPr>
          <p:cNvSpPr txBox="1"/>
          <p:nvPr/>
        </p:nvSpPr>
        <p:spPr>
          <a:xfrm>
            <a:off x="531683" y="2108204"/>
            <a:ext cx="97494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John Francis Foley</a:t>
            </a:r>
          </a:p>
          <a:p>
            <a:pPr algn="ctr"/>
            <a:r>
              <a:rPr lang="en-US" sz="825" b="1" dirty="0"/>
              <a:t>1896 - 1918</a:t>
            </a:r>
          </a:p>
          <a:p>
            <a:pPr algn="ctr"/>
            <a:r>
              <a:rPr lang="en-US" sz="825" dirty="0"/>
              <a:t>(England)</a:t>
            </a:r>
          </a:p>
          <a:p>
            <a:pPr algn="ctr"/>
            <a:r>
              <a:rPr lang="en-US" sz="825" dirty="0"/>
              <a:t>Died of ‘flu</a:t>
            </a:r>
          </a:p>
        </p:txBody>
      </p: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49D5FED7-779C-6D44-8617-DED56ACAD835}"/>
              </a:ext>
            </a:extLst>
          </p:cNvPr>
          <p:cNvCxnSpPr/>
          <p:nvPr/>
        </p:nvCxnSpPr>
        <p:spPr>
          <a:xfrm>
            <a:off x="7298981" y="1973454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9855A0BD-65F9-5A4B-ADF3-90D227F0B975}"/>
              </a:ext>
            </a:extLst>
          </p:cNvPr>
          <p:cNvCxnSpPr/>
          <p:nvPr/>
        </p:nvCxnSpPr>
        <p:spPr>
          <a:xfrm>
            <a:off x="4143407" y="1973610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0" name="TextBox 189">
            <a:extLst>
              <a:ext uri="{FF2B5EF4-FFF2-40B4-BE49-F238E27FC236}">
                <a16:creationId xmlns:a16="http://schemas.microsoft.com/office/drawing/2014/main" id="{662BCD8B-7490-694B-A263-61F4AB06239B}"/>
              </a:ext>
            </a:extLst>
          </p:cNvPr>
          <p:cNvSpPr txBox="1"/>
          <p:nvPr/>
        </p:nvSpPr>
        <p:spPr>
          <a:xfrm>
            <a:off x="2951100" y="140751"/>
            <a:ext cx="3111981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Tim Foley  c. 1788 - 1863             Kate (Shea or Riordan) 1788 - 1878</a:t>
            </a:r>
          </a:p>
        </p:txBody>
      </p: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7A4BC5D1-1684-E343-8DC5-3084EF0254D9}"/>
              </a:ext>
            </a:extLst>
          </p:cNvPr>
          <p:cNvCxnSpPr>
            <a:cxnSpLocks/>
          </p:cNvCxnSpPr>
          <p:nvPr/>
        </p:nvCxnSpPr>
        <p:spPr>
          <a:xfrm>
            <a:off x="4303432" y="244932"/>
            <a:ext cx="0" cy="158817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8519D281-449C-3348-B373-12E75FF849CB}"/>
              </a:ext>
            </a:extLst>
          </p:cNvPr>
          <p:cNvCxnSpPr>
            <a:cxnSpLocks/>
          </p:cNvCxnSpPr>
          <p:nvPr/>
        </p:nvCxnSpPr>
        <p:spPr>
          <a:xfrm flipV="1">
            <a:off x="4218937" y="246074"/>
            <a:ext cx="161869" cy="49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C3109BA6-9B1E-F044-AE09-52D3380FE33C}"/>
              </a:ext>
            </a:extLst>
          </p:cNvPr>
          <p:cNvCxnSpPr>
            <a:cxnSpLocks/>
          </p:cNvCxnSpPr>
          <p:nvPr/>
        </p:nvCxnSpPr>
        <p:spPr>
          <a:xfrm>
            <a:off x="5616147" y="1971561"/>
            <a:ext cx="0" cy="11787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3D66F749-6085-8B44-9E60-53083413945E}"/>
              </a:ext>
            </a:extLst>
          </p:cNvPr>
          <p:cNvCxnSpPr>
            <a:cxnSpLocks/>
          </p:cNvCxnSpPr>
          <p:nvPr/>
        </p:nvCxnSpPr>
        <p:spPr>
          <a:xfrm>
            <a:off x="5180267" y="749514"/>
            <a:ext cx="0" cy="4692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16DF6288-C830-7A47-A115-59B869134033}"/>
              </a:ext>
            </a:extLst>
          </p:cNvPr>
          <p:cNvSpPr txBox="1"/>
          <p:nvPr/>
        </p:nvSpPr>
        <p:spPr>
          <a:xfrm>
            <a:off x="2246582" y="1354109"/>
            <a:ext cx="100008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Michael P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 Foley 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1868 – 1947</a:t>
            </a:r>
          </a:p>
          <a:p>
            <a:pPr algn="ctr"/>
            <a:r>
              <a:rPr lang="en-US" sz="825" dirty="0"/>
              <a:t>(Caherciveen)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FBA61AD1-D994-5541-B8ED-BE3F6B677B4A}"/>
              </a:ext>
            </a:extLst>
          </p:cNvPr>
          <p:cNvCxnSpPr>
            <a:cxnSpLocks/>
          </p:cNvCxnSpPr>
          <p:nvPr/>
        </p:nvCxnSpPr>
        <p:spPr>
          <a:xfrm>
            <a:off x="2949796" y="1547023"/>
            <a:ext cx="295846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70D0A2D2-8E7E-6844-B385-378A9FDA0D2C}"/>
              </a:ext>
            </a:extLst>
          </p:cNvPr>
          <p:cNvSpPr txBox="1"/>
          <p:nvPr/>
        </p:nvSpPr>
        <p:spPr>
          <a:xfrm>
            <a:off x="3071148" y="1347331"/>
            <a:ext cx="805083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Mary 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Sullivan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1872 – 1960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A32A03A4-0DF6-F344-9379-EE6805AD10A1}"/>
              </a:ext>
            </a:extLst>
          </p:cNvPr>
          <p:cNvCxnSpPr>
            <a:cxnSpLocks/>
          </p:cNvCxnSpPr>
          <p:nvPr/>
        </p:nvCxnSpPr>
        <p:spPr>
          <a:xfrm>
            <a:off x="3093730" y="1547023"/>
            <a:ext cx="0" cy="423422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44A25037-153E-6B40-B6BC-445E245606AD}"/>
              </a:ext>
            </a:extLst>
          </p:cNvPr>
          <p:cNvSpPr txBox="1"/>
          <p:nvPr/>
        </p:nvSpPr>
        <p:spPr>
          <a:xfrm>
            <a:off x="1406947" y="2110270"/>
            <a:ext cx="885179" cy="727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Norah Foley</a:t>
            </a:r>
          </a:p>
          <a:p>
            <a:pPr algn="ctr"/>
            <a:r>
              <a:rPr lang="en-US" sz="825" b="1" dirty="0"/>
              <a:t>1898 – 1970</a:t>
            </a:r>
          </a:p>
          <a:p>
            <a:pPr algn="ctr"/>
            <a:r>
              <a:rPr lang="en-US" sz="825" dirty="0">
                <a:solidFill>
                  <a:srgbClr val="FF0000"/>
                </a:solidFill>
              </a:rPr>
              <a:t>(New York)</a:t>
            </a:r>
            <a:endParaRPr lang="en-US" sz="825" b="1" dirty="0"/>
          </a:p>
          <a:p>
            <a:pPr algn="ctr"/>
            <a:r>
              <a:rPr lang="en-US" sz="825" b="1" dirty="0"/>
              <a:t>M</a:t>
            </a:r>
          </a:p>
          <a:p>
            <a:pPr algn="ctr"/>
            <a:r>
              <a:rPr lang="en-US" sz="825" b="1" dirty="0"/>
              <a:t>Dennis Sheahan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AEF33AB-BB93-7D4F-B47A-D01432730661}"/>
              </a:ext>
            </a:extLst>
          </p:cNvPr>
          <p:cNvSpPr txBox="1"/>
          <p:nvPr/>
        </p:nvSpPr>
        <p:spPr>
          <a:xfrm>
            <a:off x="3794591" y="2110269"/>
            <a:ext cx="697627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Mary  Foley</a:t>
            </a:r>
          </a:p>
          <a:p>
            <a:pPr algn="ctr"/>
            <a:r>
              <a:rPr lang="en-US" sz="825" b="1" dirty="0"/>
              <a:t>1902 –</a:t>
            </a:r>
          </a:p>
          <a:p>
            <a:pPr algn="ctr"/>
            <a:r>
              <a:rPr lang="en-US" sz="825" dirty="0">
                <a:solidFill>
                  <a:srgbClr val="FF0000"/>
                </a:solidFill>
              </a:rPr>
              <a:t>(New York)</a:t>
            </a:r>
            <a:endParaRPr lang="en-US" sz="825" b="1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5D3C554-39CC-8E4C-B25A-F004B14F4A5E}"/>
              </a:ext>
            </a:extLst>
          </p:cNvPr>
          <p:cNvSpPr txBox="1"/>
          <p:nvPr/>
        </p:nvSpPr>
        <p:spPr>
          <a:xfrm>
            <a:off x="2972430" y="2110269"/>
            <a:ext cx="776175" cy="727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Anna Foley</a:t>
            </a:r>
          </a:p>
          <a:p>
            <a:pPr algn="ctr"/>
            <a:r>
              <a:rPr lang="en-US" sz="825" b="1" dirty="0"/>
              <a:t>1901- </a:t>
            </a:r>
          </a:p>
          <a:p>
            <a:pPr algn="ctr"/>
            <a:r>
              <a:rPr lang="en-US" sz="825" dirty="0">
                <a:solidFill>
                  <a:srgbClr val="FF0000"/>
                </a:solidFill>
              </a:rPr>
              <a:t>(New York)</a:t>
            </a:r>
            <a:endParaRPr lang="en-US" sz="825" b="1" dirty="0"/>
          </a:p>
          <a:p>
            <a:pPr algn="ctr"/>
            <a:r>
              <a:rPr lang="en-US" sz="825" b="1" dirty="0"/>
              <a:t>M</a:t>
            </a:r>
          </a:p>
          <a:p>
            <a:pPr algn="ctr"/>
            <a:r>
              <a:rPr lang="en-US" sz="825" b="1" dirty="0"/>
              <a:t>John Mooney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76BB88A7-097E-9548-B9E9-10BA41785A34}"/>
              </a:ext>
            </a:extLst>
          </p:cNvPr>
          <p:cNvSpPr txBox="1"/>
          <p:nvPr/>
        </p:nvSpPr>
        <p:spPr>
          <a:xfrm>
            <a:off x="2254215" y="2111422"/>
            <a:ext cx="811441" cy="727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Michael Foley</a:t>
            </a:r>
          </a:p>
          <a:p>
            <a:pPr algn="ctr"/>
            <a:r>
              <a:rPr lang="en-US" sz="825" b="1" dirty="0"/>
              <a:t>“Faldu”</a:t>
            </a:r>
          </a:p>
          <a:p>
            <a:pPr algn="ctr"/>
            <a:r>
              <a:rPr lang="en-US" sz="825" b="1" dirty="0"/>
              <a:t>1899 – 1962</a:t>
            </a:r>
          </a:p>
          <a:p>
            <a:pPr algn="ctr"/>
            <a:r>
              <a:rPr lang="en-US" sz="825" dirty="0"/>
              <a:t>(Caherciveen)</a:t>
            </a:r>
          </a:p>
          <a:p>
            <a:pPr algn="ctr"/>
            <a:r>
              <a:rPr lang="en-US" sz="825" dirty="0"/>
              <a:t>Never married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D6C4C8FF-E75F-5449-95D4-C5F33C2BB050}"/>
              </a:ext>
            </a:extLst>
          </p:cNvPr>
          <p:cNvSpPr txBox="1"/>
          <p:nvPr/>
        </p:nvSpPr>
        <p:spPr>
          <a:xfrm>
            <a:off x="5813524" y="2111353"/>
            <a:ext cx="1116010" cy="854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Maurice Foley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1908 – 1989</a:t>
            </a:r>
          </a:p>
          <a:p>
            <a:pPr algn="ctr"/>
            <a:r>
              <a:rPr lang="en-US" sz="825" dirty="0"/>
              <a:t>(Dublin)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M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Anna (Nancy) Mahon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1905 - 1984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75DCD45-EC53-9842-A984-E512D5C69AF7}"/>
              </a:ext>
            </a:extLst>
          </p:cNvPr>
          <p:cNvSpPr txBox="1"/>
          <p:nvPr/>
        </p:nvSpPr>
        <p:spPr>
          <a:xfrm>
            <a:off x="5312264" y="2111354"/>
            <a:ext cx="662362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Ellen Foley</a:t>
            </a:r>
          </a:p>
          <a:p>
            <a:pPr algn="ctr"/>
            <a:r>
              <a:rPr lang="en-US" sz="825" b="1" dirty="0"/>
              <a:t>1906 –</a:t>
            </a:r>
          </a:p>
          <a:p>
            <a:pPr algn="ctr"/>
            <a:r>
              <a:rPr lang="en-US" sz="825" dirty="0">
                <a:solidFill>
                  <a:srgbClr val="FF0000"/>
                </a:solidFill>
              </a:rPr>
              <a:t>(New York)</a:t>
            </a:r>
            <a:endParaRPr lang="en-US" sz="825" b="1" dirty="0"/>
          </a:p>
          <a:p>
            <a:pPr algn="ctr"/>
            <a:endParaRPr lang="en-US" sz="825" b="1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C3FBEF37-A892-F349-AFE5-AA940D4D0743}"/>
              </a:ext>
            </a:extLst>
          </p:cNvPr>
          <p:cNvSpPr txBox="1"/>
          <p:nvPr/>
        </p:nvSpPr>
        <p:spPr>
          <a:xfrm>
            <a:off x="4533661" y="2111248"/>
            <a:ext cx="768159" cy="9810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Bridget Foley</a:t>
            </a:r>
          </a:p>
          <a:p>
            <a:pPr algn="ctr"/>
            <a:r>
              <a:rPr lang="en-US" sz="825" b="1" dirty="0"/>
              <a:t>(Sr. Ignatius)</a:t>
            </a:r>
          </a:p>
          <a:p>
            <a:pPr algn="ctr"/>
            <a:r>
              <a:rPr lang="en-US" sz="825" b="1" dirty="0"/>
              <a:t>1905 – 2003</a:t>
            </a:r>
          </a:p>
          <a:p>
            <a:pPr algn="ctr"/>
            <a:r>
              <a:rPr lang="en-US" sz="825" dirty="0">
                <a:solidFill>
                  <a:srgbClr val="FF0000"/>
                </a:solidFill>
              </a:rPr>
              <a:t>(Belgium</a:t>
            </a:r>
          </a:p>
          <a:p>
            <a:pPr algn="ctr"/>
            <a:r>
              <a:rPr lang="en-US" sz="825" dirty="0">
                <a:solidFill>
                  <a:srgbClr val="FF0000"/>
                </a:solidFill>
              </a:rPr>
              <a:t>San Francisco</a:t>
            </a:r>
          </a:p>
          <a:p>
            <a:pPr algn="ctr"/>
            <a:r>
              <a:rPr lang="en-US" sz="825" dirty="0">
                <a:solidFill>
                  <a:srgbClr val="FF0000"/>
                </a:solidFill>
              </a:rPr>
              <a:t>Los Angeles)</a:t>
            </a:r>
            <a:endParaRPr lang="en-US" sz="825" b="1" dirty="0"/>
          </a:p>
          <a:p>
            <a:pPr algn="ctr"/>
            <a:endParaRPr lang="en-US" sz="825" b="1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E7BC470-47F8-2245-A7A7-0503FC50B93E}"/>
              </a:ext>
            </a:extLst>
          </p:cNvPr>
          <p:cNvSpPr txBox="1"/>
          <p:nvPr/>
        </p:nvSpPr>
        <p:spPr>
          <a:xfrm>
            <a:off x="6778075" y="2114780"/>
            <a:ext cx="1093568" cy="854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Catherine (Kathleen)</a:t>
            </a:r>
          </a:p>
          <a:p>
            <a:pPr algn="ctr"/>
            <a:r>
              <a:rPr lang="en-US" sz="825" b="1" dirty="0"/>
              <a:t>Foley</a:t>
            </a:r>
          </a:p>
          <a:p>
            <a:pPr algn="ctr"/>
            <a:r>
              <a:rPr lang="en-US" sz="825" b="1" dirty="0"/>
              <a:t>1910- 1959</a:t>
            </a:r>
          </a:p>
          <a:p>
            <a:pPr algn="ctr"/>
            <a:r>
              <a:rPr lang="en-US" sz="825" dirty="0"/>
              <a:t>(Dublin)</a:t>
            </a:r>
            <a:endParaRPr lang="en-US" sz="825" b="1" dirty="0"/>
          </a:p>
          <a:p>
            <a:pPr algn="ctr"/>
            <a:r>
              <a:rPr lang="en-US" sz="825" b="1" dirty="0"/>
              <a:t>M</a:t>
            </a:r>
          </a:p>
          <a:p>
            <a:pPr algn="ctr"/>
            <a:r>
              <a:rPr lang="en-US" sz="825" b="1" dirty="0"/>
              <a:t>Dick Sweetman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C75C896F-80CB-6049-8BBA-AE4C6D1E5EF3}"/>
              </a:ext>
            </a:extLst>
          </p:cNvPr>
          <p:cNvSpPr txBox="1"/>
          <p:nvPr/>
        </p:nvSpPr>
        <p:spPr>
          <a:xfrm>
            <a:off x="7788258" y="2112711"/>
            <a:ext cx="808235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Teresa Foley</a:t>
            </a:r>
          </a:p>
          <a:p>
            <a:pPr algn="ctr"/>
            <a:r>
              <a:rPr lang="en-US" sz="825" b="1" dirty="0"/>
              <a:t>1914 – 1937</a:t>
            </a:r>
          </a:p>
          <a:p>
            <a:pPr algn="ctr"/>
            <a:r>
              <a:rPr lang="en-US" sz="825" dirty="0"/>
              <a:t>(Caherciveen)</a:t>
            </a:r>
          </a:p>
          <a:p>
            <a:pPr algn="ctr"/>
            <a:r>
              <a:rPr lang="en-US" sz="825" dirty="0"/>
              <a:t>Died pregnant</a:t>
            </a:r>
          </a:p>
        </p:txBody>
      </p: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D97B8B41-FFE2-3041-BB55-3C70937315C8}"/>
              </a:ext>
            </a:extLst>
          </p:cNvPr>
          <p:cNvCxnSpPr>
            <a:cxnSpLocks/>
          </p:cNvCxnSpPr>
          <p:nvPr/>
        </p:nvCxnSpPr>
        <p:spPr>
          <a:xfrm>
            <a:off x="2649887" y="1974454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DF944B9A-EAA5-714C-A625-2E0BAF7C08B8}"/>
              </a:ext>
            </a:extLst>
          </p:cNvPr>
          <p:cNvCxnSpPr>
            <a:cxnSpLocks/>
          </p:cNvCxnSpPr>
          <p:nvPr/>
        </p:nvCxnSpPr>
        <p:spPr>
          <a:xfrm>
            <a:off x="3375588" y="1964686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D2DA4C7-B915-7243-AFC7-CD155D6D4D2E}"/>
              </a:ext>
            </a:extLst>
          </p:cNvPr>
          <p:cNvCxnSpPr>
            <a:cxnSpLocks/>
          </p:cNvCxnSpPr>
          <p:nvPr/>
        </p:nvCxnSpPr>
        <p:spPr>
          <a:xfrm>
            <a:off x="8190624" y="1964077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49114B38-2977-B749-B935-6A36C519AF91}"/>
              </a:ext>
            </a:extLst>
          </p:cNvPr>
          <p:cNvCxnSpPr>
            <a:cxnSpLocks/>
          </p:cNvCxnSpPr>
          <p:nvPr/>
        </p:nvCxnSpPr>
        <p:spPr>
          <a:xfrm>
            <a:off x="4136555" y="2510743"/>
            <a:ext cx="0" cy="73711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4" name="TextBox 163">
            <a:extLst>
              <a:ext uri="{FF2B5EF4-FFF2-40B4-BE49-F238E27FC236}">
                <a16:creationId xmlns:a16="http://schemas.microsoft.com/office/drawing/2014/main" id="{1AD23C8C-B9FE-A94A-86D0-951CF016F310}"/>
              </a:ext>
            </a:extLst>
          </p:cNvPr>
          <p:cNvSpPr txBox="1"/>
          <p:nvPr/>
        </p:nvSpPr>
        <p:spPr>
          <a:xfrm>
            <a:off x="3737246" y="2540148"/>
            <a:ext cx="756938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/>
              <a:t>Johnny Foley</a:t>
            </a:r>
          </a:p>
          <a:p>
            <a:pPr algn="ctr"/>
            <a:r>
              <a:rPr lang="en-US" sz="825" b="1" dirty="0"/>
              <a:t>(son)</a:t>
            </a: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988224C7-FC9B-6D4B-87C1-D30CAFA2D57B}"/>
              </a:ext>
            </a:extLst>
          </p:cNvPr>
          <p:cNvCxnSpPr>
            <a:cxnSpLocks/>
          </p:cNvCxnSpPr>
          <p:nvPr/>
        </p:nvCxnSpPr>
        <p:spPr>
          <a:xfrm>
            <a:off x="6371529" y="2915555"/>
            <a:ext cx="0" cy="1585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5" name="TextBox 134">
            <a:extLst>
              <a:ext uri="{FF2B5EF4-FFF2-40B4-BE49-F238E27FC236}">
                <a16:creationId xmlns:a16="http://schemas.microsoft.com/office/drawing/2014/main" id="{2DD13855-7525-C242-BEE5-834AB2519A3B}"/>
              </a:ext>
            </a:extLst>
          </p:cNvPr>
          <p:cNvSpPr txBox="1"/>
          <p:nvPr/>
        </p:nvSpPr>
        <p:spPr>
          <a:xfrm>
            <a:off x="1042771" y="3227560"/>
            <a:ext cx="769763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Deirdre Foley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1938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7EC2F681-9BC5-8C49-AF28-71B400F5231B}"/>
              </a:ext>
            </a:extLst>
          </p:cNvPr>
          <p:cNvSpPr txBox="1"/>
          <p:nvPr/>
        </p:nvSpPr>
        <p:spPr>
          <a:xfrm>
            <a:off x="2980609" y="3224712"/>
            <a:ext cx="1005403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Margaret Foley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1940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0D3EEDC0-037D-3B4F-92C9-4B4AB6EE3908}"/>
              </a:ext>
            </a:extLst>
          </p:cNvPr>
          <p:cNvSpPr txBox="1"/>
          <p:nvPr/>
        </p:nvSpPr>
        <p:spPr>
          <a:xfrm>
            <a:off x="4730107" y="3228090"/>
            <a:ext cx="694422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Ethna Foley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1941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3EA8DBDC-D634-8348-BF60-51DE393E3CA0}"/>
              </a:ext>
            </a:extLst>
          </p:cNvPr>
          <p:cNvSpPr txBox="1"/>
          <p:nvPr/>
        </p:nvSpPr>
        <p:spPr>
          <a:xfrm>
            <a:off x="6318323" y="3224386"/>
            <a:ext cx="673582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Mary Foley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1943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126174B-359F-624A-86D0-FA5EA08E1622}"/>
              </a:ext>
            </a:extLst>
          </p:cNvPr>
          <p:cNvSpPr txBox="1"/>
          <p:nvPr/>
        </p:nvSpPr>
        <p:spPr>
          <a:xfrm>
            <a:off x="8035516" y="3224895"/>
            <a:ext cx="79220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Michael Foley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1944</a:t>
            </a:r>
          </a:p>
        </p:txBody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EC88AAEA-8B02-0F4C-8130-DB09A0238E6C}"/>
              </a:ext>
            </a:extLst>
          </p:cNvPr>
          <p:cNvCxnSpPr>
            <a:cxnSpLocks/>
          </p:cNvCxnSpPr>
          <p:nvPr/>
        </p:nvCxnSpPr>
        <p:spPr>
          <a:xfrm>
            <a:off x="1426135" y="3068225"/>
            <a:ext cx="7041489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B93093E7-E6D1-1E46-A636-90E21EA90902}"/>
              </a:ext>
            </a:extLst>
          </p:cNvPr>
          <p:cNvCxnSpPr>
            <a:cxnSpLocks/>
          </p:cNvCxnSpPr>
          <p:nvPr/>
        </p:nvCxnSpPr>
        <p:spPr>
          <a:xfrm>
            <a:off x="1430922" y="3064124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772AF7A6-9E4F-7849-907A-5E89BF5ABDF7}"/>
              </a:ext>
            </a:extLst>
          </p:cNvPr>
          <p:cNvCxnSpPr/>
          <p:nvPr/>
        </p:nvCxnSpPr>
        <p:spPr>
          <a:xfrm>
            <a:off x="6659746" y="3073431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>
            <a:extLst>
              <a:ext uri="{FF2B5EF4-FFF2-40B4-BE49-F238E27FC236}">
                <a16:creationId xmlns:a16="http://schemas.microsoft.com/office/drawing/2014/main" id="{D5F5C9C3-33CB-0E40-A950-621D7690B294}"/>
              </a:ext>
            </a:extLst>
          </p:cNvPr>
          <p:cNvCxnSpPr/>
          <p:nvPr/>
        </p:nvCxnSpPr>
        <p:spPr>
          <a:xfrm>
            <a:off x="1565545" y="3662478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7D18C963-4975-8B44-BAD7-63EA53C62A10}"/>
              </a:ext>
            </a:extLst>
          </p:cNvPr>
          <p:cNvCxnSpPr>
            <a:cxnSpLocks/>
          </p:cNvCxnSpPr>
          <p:nvPr/>
        </p:nvCxnSpPr>
        <p:spPr>
          <a:xfrm>
            <a:off x="5075014" y="3072319"/>
            <a:ext cx="0" cy="11787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2BCB621-5C01-7E40-A4DA-4754478EC14F}"/>
              </a:ext>
            </a:extLst>
          </p:cNvPr>
          <p:cNvCxnSpPr>
            <a:cxnSpLocks/>
          </p:cNvCxnSpPr>
          <p:nvPr/>
        </p:nvCxnSpPr>
        <p:spPr>
          <a:xfrm>
            <a:off x="3497318" y="3071929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>
            <a:extLst>
              <a:ext uri="{FF2B5EF4-FFF2-40B4-BE49-F238E27FC236}">
                <a16:creationId xmlns:a16="http://schemas.microsoft.com/office/drawing/2014/main" id="{4BFBABC3-E87D-1443-9DBA-A4DEE4DDE476}"/>
              </a:ext>
            </a:extLst>
          </p:cNvPr>
          <p:cNvCxnSpPr>
            <a:cxnSpLocks/>
          </p:cNvCxnSpPr>
          <p:nvPr/>
        </p:nvCxnSpPr>
        <p:spPr>
          <a:xfrm>
            <a:off x="8467624" y="3072658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>
            <a:extLst>
              <a:ext uri="{FF2B5EF4-FFF2-40B4-BE49-F238E27FC236}">
                <a16:creationId xmlns:a16="http://schemas.microsoft.com/office/drawing/2014/main" id="{9642CA80-87F2-9F4B-AAA9-1347AF0E32DE}"/>
              </a:ext>
            </a:extLst>
          </p:cNvPr>
          <p:cNvCxnSpPr>
            <a:cxnSpLocks/>
          </p:cNvCxnSpPr>
          <p:nvPr/>
        </p:nvCxnSpPr>
        <p:spPr>
          <a:xfrm>
            <a:off x="7971070" y="3426085"/>
            <a:ext cx="259055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Connector 207">
            <a:extLst>
              <a:ext uri="{FF2B5EF4-FFF2-40B4-BE49-F238E27FC236}">
                <a16:creationId xmlns:a16="http://schemas.microsoft.com/office/drawing/2014/main" id="{36D31374-3A36-1448-B9BC-0DE97F6D5D4D}"/>
              </a:ext>
            </a:extLst>
          </p:cNvPr>
          <p:cNvCxnSpPr>
            <a:cxnSpLocks/>
          </p:cNvCxnSpPr>
          <p:nvPr/>
        </p:nvCxnSpPr>
        <p:spPr>
          <a:xfrm>
            <a:off x="6233170" y="3443113"/>
            <a:ext cx="259055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>
            <a:extLst>
              <a:ext uri="{FF2B5EF4-FFF2-40B4-BE49-F238E27FC236}">
                <a16:creationId xmlns:a16="http://schemas.microsoft.com/office/drawing/2014/main" id="{09973996-6F0E-E140-93A8-95D558961B89}"/>
              </a:ext>
            </a:extLst>
          </p:cNvPr>
          <p:cNvCxnSpPr>
            <a:cxnSpLocks/>
          </p:cNvCxnSpPr>
          <p:nvPr/>
        </p:nvCxnSpPr>
        <p:spPr>
          <a:xfrm>
            <a:off x="4496902" y="3426085"/>
            <a:ext cx="329235" cy="1162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1" name="Straight Connector 220">
            <a:extLst>
              <a:ext uri="{FF2B5EF4-FFF2-40B4-BE49-F238E27FC236}">
                <a16:creationId xmlns:a16="http://schemas.microsoft.com/office/drawing/2014/main" id="{BCE783C6-A192-204F-ABBE-526A0B0C2DD6}"/>
              </a:ext>
            </a:extLst>
          </p:cNvPr>
          <p:cNvCxnSpPr>
            <a:cxnSpLocks/>
          </p:cNvCxnSpPr>
          <p:nvPr/>
        </p:nvCxnSpPr>
        <p:spPr>
          <a:xfrm>
            <a:off x="2992703" y="3427025"/>
            <a:ext cx="259055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2" name="Straight Connector 221">
            <a:extLst>
              <a:ext uri="{FF2B5EF4-FFF2-40B4-BE49-F238E27FC236}">
                <a16:creationId xmlns:a16="http://schemas.microsoft.com/office/drawing/2014/main" id="{80286732-B3DD-E340-89EC-D9B6F5A8CD44}"/>
              </a:ext>
            </a:extLst>
          </p:cNvPr>
          <p:cNvCxnSpPr>
            <a:cxnSpLocks/>
          </p:cNvCxnSpPr>
          <p:nvPr/>
        </p:nvCxnSpPr>
        <p:spPr>
          <a:xfrm>
            <a:off x="956320" y="3427025"/>
            <a:ext cx="259055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3" name="TextBox 222">
            <a:extLst>
              <a:ext uri="{FF2B5EF4-FFF2-40B4-BE49-F238E27FC236}">
                <a16:creationId xmlns:a16="http://schemas.microsoft.com/office/drawing/2014/main" id="{333E09DC-9A07-DF47-B24F-206FC350C4CB}"/>
              </a:ext>
            </a:extLst>
          </p:cNvPr>
          <p:cNvSpPr txBox="1"/>
          <p:nvPr/>
        </p:nvSpPr>
        <p:spPr>
          <a:xfrm>
            <a:off x="7212271" y="3225742"/>
            <a:ext cx="94929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Aileen O’Mahony</a:t>
            </a:r>
          </a:p>
          <a:p>
            <a:pPr algn="ctr"/>
            <a:r>
              <a:rPr lang="en-US" sz="825" b="1" dirty="0"/>
              <a:t>1945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5DB03B9F-E702-4142-ADAB-6130FFAB5C03}"/>
              </a:ext>
            </a:extLst>
          </p:cNvPr>
          <p:cNvSpPr txBox="1"/>
          <p:nvPr/>
        </p:nvSpPr>
        <p:spPr>
          <a:xfrm>
            <a:off x="5451834" y="3228090"/>
            <a:ext cx="1003801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Richard F Wharton</a:t>
            </a:r>
          </a:p>
          <a:p>
            <a:pPr algn="ctr"/>
            <a:r>
              <a:rPr lang="en-US" sz="825" b="1" dirty="0"/>
              <a:t>1943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81F61E63-D40A-CC4D-814F-0DAD9E9F5889}"/>
              </a:ext>
            </a:extLst>
          </p:cNvPr>
          <p:cNvSpPr txBox="1"/>
          <p:nvPr/>
        </p:nvSpPr>
        <p:spPr>
          <a:xfrm>
            <a:off x="3816799" y="3225778"/>
            <a:ext cx="1024640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Aubrey O’Donohoe</a:t>
            </a:r>
          </a:p>
          <a:p>
            <a:pPr algn="ctr"/>
            <a:r>
              <a:rPr lang="en-US" sz="825" b="1" dirty="0"/>
              <a:t>1939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5CE5D6B7-8900-B049-B82B-2F359D368346}"/>
              </a:ext>
            </a:extLst>
          </p:cNvPr>
          <p:cNvSpPr txBox="1"/>
          <p:nvPr/>
        </p:nvSpPr>
        <p:spPr>
          <a:xfrm>
            <a:off x="2301780" y="3227008"/>
            <a:ext cx="833883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Peter Donnelly</a:t>
            </a:r>
          </a:p>
          <a:p>
            <a:pPr algn="ctr"/>
            <a:r>
              <a:rPr lang="en-US" sz="825" b="1" dirty="0"/>
              <a:t>1939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5823792A-CB63-6541-9B01-B98D3E4E7544}"/>
              </a:ext>
            </a:extLst>
          </p:cNvPr>
          <p:cNvSpPr txBox="1"/>
          <p:nvPr/>
        </p:nvSpPr>
        <p:spPr>
          <a:xfrm>
            <a:off x="137354" y="3229222"/>
            <a:ext cx="966932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Mícheál Ó Cíosóig</a:t>
            </a:r>
          </a:p>
          <a:p>
            <a:pPr algn="ctr"/>
            <a:r>
              <a:rPr lang="en-US" sz="825" b="1" dirty="0"/>
              <a:t>1928</a:t>
            </a:r>
          </a:p>
        </p:txBody>
      </p: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6B6942D0-E7C9-9F4E-B009-D4D74CD5ADFD}"/>
              </a:ext>
            </a:extLst>
          </p:cNvPr>
          <p:cNvGrpSpPr/>
          <p:nvPr/>
        </p:nvGrpSpPr>
        <p:grpSpPr>
          <a:xfrm>
            <a:off x="5525791" y="3436274"/>
            <a:ext cx="1513043" cy="232253"/>
            <a:chOff x="6531619" y="3255618"/>
            <a:chExt cx="1439335" cy="232253"/>
          </a:xfrm>
        </p:grpSpPr>
        <p:cxnSp>
          <p:nvCxnSpPr>
            <p:cNvPr id="241" name="Straight Connector 240">
              <a:extLst>
                <a:ext uri="{FF2B5EF4-FFF2-40B4-BE49-F238E27FC236}">
                  <a16:creationId xmlns:a16="http://schemas.microsoft.com/office/drawing/2014/main" id="{E77B16B9-C7C4-B844-987B-78EEF65FE2C6}"/>
                </a:ext>
              </a:extLst>
            </p:cNvPr>
            <p:cNvCxnSpPr>
              <a:cxnSpLocks/>
            </p:cNvCxnSpPr>
            <p:nvPr/>
          </p:nvCxnSpPr>
          <p:spPr>
            <a:xfrm>
              <a:off x="6531619" y="3487871"/>
              <a:ext cx="1439335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>
              <a:extLst>
                <a:ext uri="{FF2B5EF4-FFF2-40B4-BE49-F238E27FC236}">
                  <a16:creationId xmlns:a16="http://schemas.microsoft.com/office/drawing/2014/main" id="{451D5E8F-A4F7-3843-907F-52156865F27F}"/>
                </a:ext>
              </a:extLst>
            </p:cNvPr>
            <p:cNvCxnSpPr>
              <a:cxnSpLocks/>
            </p:cNvCxnSpPr>
            <p:nvPr/>
          </p:nvCxnSpPr>
          <p:spPr>
            <a:xfrm>
              <a:off x="7316960" y="3255618"/>
              <a:ext cx="0" cy="232253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CDB4907A-7469-EC41-AE0C-14BE29FFAADD}"/>
              </a:ext>
            </a:extLst>
          </p:cNvPr>
          <p:cNvGrpSpPr/>
          <p:nvPr/>
        </p:nvGrpSpPr>
        <p:grpSpPr>
          <a:xfrm>
            <a:off x="317583" y="3429018"/>
            <a:ext cx="1837707" cy="232253"/>
            <a:chOff x="6543876" y="3255618"/>
            <a:chExt cx="1837707" cy="232253"/>
          </a:xfrm>
        </p:grpSpPr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60A513B3-38E9-8E4E-843C-E677DB463478}"/>
                </a:ext>
              </a:extLst>
            </p:cNvPr>
            <p:cNvCxnSpPr>
              <a:cxnSpLocks/>
            </p:cNvCxnSpPr>
            <p:nvPr/>
          </p:nvCxnSpPr>
          <p:spPr>
            <a:xfrm>
              <a:off x="6543876" y="3487871"/>
              <a:ext cx="1837707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CB760956-A220-3542-A591-A21B9B91B3BA}"/>
                </a:ext>
              </a:extLst>
            </p:cNvPr>
            <p:cNvCxnSpPr>
              <a:cxnSpLocks/>
            </p:cNvCxnSpPr>
            <p:nvPr/>
          </p:nvCxnSpPr>
          <p:spPr>
            <a:xfrm>
              <a:off x="7316960" y="3255618"/>
              <a:ext cx="0" cy="232253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2" name="Straight Connector 251">
            <a:extLst>
              <a:ext uri="{FF2B5EF4-FFF2-40B4-BE49-F238E27FC236}">
                <a16:creationId xmlns:a16="http://schemas.microsoft.com/office/drawing/2014/main" id="{85297D2F-D427-8943-97DA-A9EE9B08DDD1}"/>
              </a:ext>
            </a:extLst>
          </p:cNvPr>
          <p:cNvCxnSpPr>
            <a:cxnSpLocks/>
          </p:cNvCxnSpPr>
          <p:nvPr/>
        </p:nvCxnSpPr>
        <p:spPr>
          <a:xfrm>
            <a:off x="321305" y="3662680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587584C-8CF3-DE45-B1B1-BECB405CB91E}"/>
              </a:ext>
            </a:extLst>
          </p:cNvPr>
          <p:cNvGrpSpPr/>
          <p:nvPr/>
        </p:nvGrpSpPr>
        <p:grpSpPr>
          <a:xfrm>
            <a:off x="2825618" y="3424594"/>
            <a:ext cx="703960" cy="375375"/>
            <a:chOff x="2573894" y="2911523"/>
            <a:chExt cx="703960" cy="375375"/>
          </a:xfrm>
        </p:grpSpPr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E20D35BA-601D-844D-89F5-4FB7337566F8}"/>
                </a:ext>
              </a:extLst>
            </p:cNvPr>
            <p:cNvGrpSpPr/>
            <p:nvPr/>
          </p:nvGrpSpPr>
          <p:grpSpPr>
            <a:xfrm>
              <a:off x="2573894" y="2911523"/>
              <a:ext cx="703960" cy="236299"/>
              <a:chOff x="6964442" y="3255618"/>
              <a:chExt cx="703960" cy="236299"/>
            </a:xfrm>
          </p:grpSpPr>
          <p:cxnSp>
            <p:nvCxnSpPr>
              <p:cNvPr id="250" name="Straight Connector 249">
                <a:extLst>
                  <a:ext uri="{FF2B5EF4-FFF2-40B4-BE49-F238E27FC236}">
                    <a16:creationId xmlns:a16="http://schemas.microsoft.com/office/drawing/2014/main" id="{813759D3-D525-D14A-8004-E619232254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64442" y="3491917"/>
                <a:ext cx="703960" cy="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1" name="Straight Connector 250">
                <a:extLst>
                  <a:ext uri="{FF2B5EF4-FFF2-40B4-BE49-F238E27FC236}">
                    <a16:creationId xmlns:a16="http://schemas.microsoft.com/office/drawing/2014/main" id="{77913ED6-72FE-3B47-BF63-A01CC50E9D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3830" y="3255618"/>
                <a:ext cx="0" cy="232253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4" name="Straight Connector 253">
              <a:extLst>
                <a:ext uri="{FF2B5EF4-FFF2-40B4-BE49-F238E27FC236}">
                  <a16:creationId xmlns:a16="http://schemas.microsoft.com/office/drawing/2014/main" id="{EBA51186-0C3A-254C-B164-F4615E137B7F}"/>
                </a:ext>
              </a:extLst>
            </p:cNvPr>
            <p:cNvCxnSpPr>
              <a:cxnSpLocks/>
            </p:cNvCxnSpPr>
            <p:nvPr/>
          </p:nvCxnSpPr>
          <p:spPr>
            <a:xfrm>
              <a:off x="2578529" y="3147822"/>
              <a:ext cx="0" cy="13905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>
              <a:extLst>
                <a:ext uri="{FF2B5EF4-FFF2-40B4-BE49-F238E27FC236}">
                  <a16:creationId xmlns:a16="http://schemas.microsoft.com/office/drawing/2014/main" id="{A07F3C7E-0B9F-C247-A2BF-30E8B84534D5}"/>
                </a:ext>
              </a:extLst>
            </p:cNvPr>
            <p:cNvCxnSpPr>
              <a:cxnSpLocks/>
            </p:cNvCxnSpPr>
            <p:nvPr/>
          </p:nvCxnSpPr>
          <p:spPr>
            <a:xfrm>
              <a:off x="3273808" y="3147848"/>
              <a:ext cx="0" cy="13905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6" name="Straight Connector 255">
            <a:extLst>
              <a:ext uri="{FF2B5EF4-FFF2-40B4-BE49-F238E27FC236}">
                <a16:creationId xmlns:a16="http://schemas.microsoft.com/office/drawing/2014/main" id="{BFCFD7CF-2768-FB42-9AA7-9A3DFDC0505D}"/>
              </a:ext>
            </a:extLst>
          </p:cNvPr>
          <p:cNvCxnSpPr>
            <a:cxnSpLocks/>
          </p:cNvCxnSpPr>
          <p:nvPr/>
        </p:nvCxnSpPr>
        <p:spPr>
          <a:xfrm>
            <a:off x="2151244" y="3662478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8" name="Straight Connector 257">
            <a:extLst>
              <a:ext uri="{FF2B5EF4-FFF2-40B4-BE49-F238E27FC236}">
                <a16:creationId xmlns:a16="http://schemas.microsoft.com/office/drawing/2014/main" id="{1FD22A33-81A3-C74D-85C3-1C4ECEC2806D}"/>
              </a:ext>
            </a:extLst>
          </p:cNvPr>
          <p:cNvCxnSpPr>
            <a:cxnSpLocks/>
          </p:cNvCxnSpPr>
          <p:nvPr/>
        </p:nvCxnSpPr>
        <p:spPr>
          <a:xfrm>
            <a:off x="5529407" y="3669397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id="{C1690536-75FC-8F4D-A56F-D8BEB6D78BE3}"/>
              </a:ext>
            </a:extLst>
          </p:cNvPr>
          <p:cNvCxnSpPr>
            <a:cxnSpLocks/>
          </p:cNvCxnSpPr>
          <p:nvPr/>
        </p:nvCxnSpPr>
        <p:spPr>
          <a:xfrm>
            <a:off x="6248968" y="3672595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Connector 259">
            <a:extLst>
              <a:ext uri="{FF2B5EF4-FFF2-40B4-BE49-F238E27FC236}">
                <a16:creationId xmlns:a16="http://schemas.microsoft.com/office/drawing/2014/main" id="{99D6714D-E82C-0249-AF9A-5F635588A2B6}"/>
              </a:ext>
            </a:extLst>
          </p:cNvPr>
          <p:cNvCxnSpPr>
            <a:cxnSpLocks/>
          </p:cNvCxnSpPr>
          <p:nvPr/>
        </p:nvCxnSpPr>
        <p:spPr>
          <a:xfrm>
            <a:off x="7032458" y="3668525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Connector 260">
            <a:extLst>
              <a:ext uri="{FF2B5EF4-FFF2-40B4-BE49-F238E27FC236}">
                <a16:creationId xmlns:a16="http://schemas.microsoft.com/office/drawing/2014/main" id="{805A715D-4033-6A41-9A21-15EAA337044E}"/>
              </a:ext>
            </a:extLst>
          </p:cNvPr>
          <p:cNvCxnSpPr>
            <a:cxnSpLocks/>
          </p:cNvCxnSpPr>
          <p:nvPr/>
        </p:nvCxnSpPr>
        <p:spPr>
          <a:xfrm>
            <a:off x="923044" y="3662465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59C4E87A-D98F-6746-B31F-160441F07761}"/>
              </a:ext>
            </a:extLst>
          </p:cNvPr>
          <p:cNvGrpSpPr/>
          <p:nvPr/>
        </p:nvGrpSpPr>
        <p:grpSpPr>
          <a:xfrm>
            <a:off x="4187090" y="3429948"/>
            <a:ext cx="707992" cy="375894"/>
            <a:chOff x="2568497" y="2911523"/>
            <a:chExt cx="707992" cy="375894"/>
          </a:xfrm>
        </p:grpSpPr>
        <p:cxnSp>
          <p:nvCxnSpPr>
            <p:cNvPr id="269" name="Straight Connector 268">
              <a:extLst>
                <a:ext uri="{FF2B5EF4-FFF2-40B4-BE49-F238E27FC236}">
                  <a16:creationId xmlns:a16="http://schemas.microsoft.com/office/drawing/2014/main" id="{A1C3ABF0-57B0-134E-A3C2-9095176BE3FF}"/>
                </a:ext>
              </a:extLst>
            </p:cNvPr>
            <p:cNvCxnSpPr>
              <a:cxnSpLocks/>
            </p:cNvCxnSpPr>
            <p:nvPr/>
          </p:nvCxnSpPr>
          <p:spPr>
            <a:xfrm>
              <a:off x="3035973" y="2911523"/>
              <a:ext cx="0" cy="232253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>
              <a:extLst>
                <a:ext uri="{FF2B5EF4-FFF2-40B4-BE49-F238E27FC236}">
                  <a16:creationId xmlns:a16="http://schemas.microsoft.com/office/drawing/2014/main" id="{FC9C8C0A-ABBD-114A-97E0-DF8CC5DC8DB3}"/>
                </a:ext>
              </a:extLst>
            </p:cNvPr>
            <p:cNvCxnSpPr>
              <a:cxnSpLocks/>
            </p:cNvCxnSpPr>
            <p:nvPr/>
          </p:nvCxnSpPr>
          <p:spPr>
            <a:xfrm>
              <a:off x="2568497" y="3148367"/>
              <a:ext cx="0" cy="13905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>
              <a:extLst>
                <a:ext uri="{FF2B5EF4-FFF2-40B4-BE49-F238E27FC236}">
                  <a16:creationId xmlns:a16="http://schemas.microsoft.com/office/drawing/2014/main" id="{16A3F06F-6F55-214F-AA86-BABC5CC7BCD7}"/>
                </a:ext>
              </a:extLst>
            </p:cNvPr>
            <p:cNvCxnSpPr>
              <a:cxnSpLocks/>
            </p:cNvCxnSpPr>
            <p:nvPr/>
          </p:nvCxnSpPr>
          <p:spPr>
            <a:xfrm>
              <a:off x="3276489" y="3143802"/>
              <a:ext cx="0" cy="13905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DF4B0FF5-259F-104A-AE2B-3F690A2B6B19}"/>
              </a:ext>
            </a:extLst>
          </p:cNvPr>
          <p:cNvGrpSpPr/>
          <p:nvPr/>
        </p:nvGrpSpPr>
        <p:grpSpPr>
          <a:xfrm>
            <a:off x="7661731" y="3433234"/>
            <a:ext cx="1080131" cy="235291"/>
            <a:chOff x="6876313" y="3255618"/>
            <a:chExt cx="1080131" cy="235291"/>
          </a:xfrm>
        </p:grpSpPr>
        <p:cxnSp>
          <p:nvCxnSpPr>
            <p:cNvPr id="271" name="Straight Connector 270">
              <a:extLst>
                <a:ext uri="{FF2B5EF4-FFF2-40B4-BE49-F238E27FC236}">
                  <a16:creationId xmlns:a16="http://schemas.microsoft.com/office/drawing/2014/main" id="{61D40CD5-D9F3-A642-A901-03DBBFA3B429}"/>
                </a:ext>
              </a:extLst>
            </p:cNvPr>
            <p:cNvCxnSpPr>
              <a:cxnSpLocks/>
            </p:cNvCxnSpPr>
            <p:nvPr/>
          </p:nvCxnSpPr>
          <p:spPr>
            <a:xfrm>
              <a:off x="6876313" y="3484013"/>
              <a:ext cx="1080131" cy="6896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>
              <a:extLst>
                <a:ext uri="{FF2B5EF4-FFF2-40B4-BE49-F238E27FC236}">
                  <a16:creationId xmlns:a16="http://schemas.microsoft.com/office/drawing/2014/main" id="{34540312-F0B4-534C-82C1-604EF36028B1}"/>
                </a:ext>
              </a:extLst>
            </p:cNvPr>
            <p:cNvCxnSpPr>
              <a:cxnSpLocks/>
            </p:cNvCxnSpPr>
            <p:nvPr/>
          </p:nvCxnSpPr>
          <p:spPr>
            <a:xfrm>
              <a:off x="7316960" y="3255618"/>
              <a:ext cx="0" cy="232253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3" name="Straight Connector 272">
            <a:extLst>
              <a:ext uri="{FF2B5EF4-FFF2-40B4-BE49-F238E27FC236}">
                <a16:creationId xmlns:a16="http://schemas.microsoft.com/office/drawing/2014/main" id="{850C4392-421F-474A-9A77-BA8B487B9C62}"/>
              </a:ext>
            </a:extLst>
          </p:cNvPr>
          <p:cNvCxnSpPr>
            <a:cxnSpLocks/>
          </p:cNvCxnSpPr>
          <p:nvPr/>
        </p:nvCxnSpPr>
        <p:spPr>
          <a:xfrm>
            <a:off x="7661731" y="3661629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4" name="Straight Connector 273">
            <a:extLst>
              <a:ext uri="{FF2B5EF4-FFF2-40B4-BE49-F238E27FC236}">
                <a16:creationId xmlns:a16="http://schemas.microsoft.com/office/drawing/2014/main" id="{8428079B-9746-4B46-A563-FA6FD45E5AE1}"/>
              </a:ext>
            </a:extLst>
          </p:cNvPr>
          <p:cNvCxnSpPr>
            <a:cxnSpLocks/>
          </p:cNvCxnSpPr>
          <p:nvPr/>
        </p:nvCxnSpPr>
        <p:spPr>
          <a:xfrm>
            <a:off x="8055307" y="3661629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5" name="Straight Connector 274">
            <a:extLst>
              <a:ext uri="{FF2B5EF4-FFF2-40B4-BE49-F238E27FC236}">
                <a16:creationId xmlns:a16="http://schemas.microsoft.com/office/drawing/2014/main" id="{04C7916B-72C5-F14E-ACD5-750A9D184087}"/>
              </a:ext>
            </a:extLst>
          </p:cNvPr>
          <p:cNvCxnSpPr>
            <a:cxnSpLocks/>
          </p:cNvCxnSpPr>
          <p:nvPr/>
        </p:nvCxnSpPr>
        <p:spPr>
          <a:xfrm>
            <a:off x="8741862" y="3661629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6" name="TextBox 275">
            <a:extLst>
              <a:ext uri="{FF2B5EF4-FFF2-40B4-BE49-F238E27FC236}">
                <a16:creationId xmlns:a16="http://schemas.microsoft.com/office/drawing/2014/main" id="{184271DD-2C45-494F-8F48-681796FDEC5F}"/>
              </a:ext>
            </a:extLst>
          </p:cNvPr>
          <p:cNvSpPr txBox="1"/>
          <p:nvPr/>
        </p:nvSpPr>
        <p:spPr>
          <a:xfrm>
            <a:off x="2422285" y="3787448"/>
            <a:ext cx="816249" cy="14888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Tara </a:t>
            </a:r>
          </a:p>
          <a:p>
            <a:pPr algn="ctr"/>
            <a:r>
              <a:rPr lang="en-US" sz="825" b="1" dirty="0"/>
              <a:t>Donnelly</a:t>
            </a:r>
          </a:p>
          <a:p>
            <a:pPr algn="ctr"/>
            <a:r>
              <a:rPr lang="en-US" sz="825" dirty="0"/>
              <a:t>25/10/69</a:t>
            </a:r>
          </a:p>
          <a:p>
            <a:pPr algn="ctr"/>
            <a:r>
              <a:rPr lang="en-US" sz="825" b="1" dirty="0"/>
              <a:t>M</a:t>
            </a:r>
          </a:p>
          <a:p>
            <a:pPr algn="ctr"/>
            <a:r>
              <a:rPr lang="en-US" sz="825" b="1" dirty="0"/>
              <a:t>Robert</a:t>
            </a:r>
          </a:p>
          <a:p>
            <a:pPr algn="ctr"/>
            <a:r>
              <a:rPr lang="en-US" sz="825" b="1" dirty="0"/>
              <a:t>Cline</a:t>
            </a:r>
          </a:p>
          <a:p>
            <a:pPr algn="ctr"/>
            <a:endParaRPr lang="en-US" sz="825" b="1" dirty="0"/>
          </a:p>
          <a:p>
            <a:pPr algn="ctr"/>
            <a:r>
              <a:rPr lang="en-US" sz="825" b="1" dirty="0"/>
              <a:t>Ruby </a:t>
            </a:r>
            <a:r>
              <a:rPr lang="en-US" sz="825" dirty="0"/>
              <a:t>14/7/03</a:t>
            </a:r>
          </a:p>
          <a:p>
            <a:pPr algn="ctr"/>
            <a:r>
              <a:rPr lang="en-US" sz="825" b="1" dirty="0"/>
              <a:t>Jamie </a:t>
            </a:r>
            <a:r>
              <a:rPr lang="en-US" sz="825" dirty="0"/>
              <a:t>18/7/06</a:t>
            </a:r>
          </a:p>
          <a:p>
            <a:pPr algn="ctr"/>
            <a:r>
              <a:rPr lang="en-US" sz="825" b="1" dirty="0"/>
              <a:t>Max </a:t>
            </a:r>
            <a:r>
              <a:rPr lang="en-US" sz="825" dirty="0"/>
              <a:t>7/8/11</a:t>
            </a:r>
          </a:p>
          <a:p>
            <a:pPr algn="ctr"/>
            <a:endParaRPr lang="en-US" sz="825" b="1" dirty="0"/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1F5EC59D-D249-1443-B630-7177B58D9F0C}"/>
              </a:ext>
            </a:extLst>
          </p:cNvPr>
          <p:cNvSpPr txBox="1"/>
          <p:nvPr/>
        </p:nvSpPr>
        <p:spPr>
          <a:xfrm>
            <a:off x="3228779" y="3788637"/>
            <a:ext cx="59182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Laura </a:t>
            </a:r>
          </a:p>
          <a:p>
            <a:pPr algn="ctr"/>
            <a:r>
              <a:rPr lang="en-US" sz="825" b="1" dirty="0"/>
              <a:t>Donnelly</a:t>
            </a:r>
          </a:p>
          <a:p>
            <a:pPr algn="ctr"/>
            <a:r>
              <a:rPr lang="en-US" sz="825" dirty="0"/>
              <a:t>9/9/73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96E10668-5268-A140-BD4E-AC6ABCB97229}"/>
              </a:ext>
            </a:extLst>
          </p:cNvPr>
          <p:cNvSpPr txBox="1"/>
          <p:nvPr/>
        </p:nvSpPr>
        <p:spPr>
          <a:xfrm>
            <a:off x="3838376" y="3797208"/>
            <a:ext cx="70403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Barry Peter </a:t>
            </a:r>
          </a:p>
          <a:p>
            <a:pPr algn="ctr"/>
            <a:r>
              <a:rPr lang="en-US" sz="825" b="1" dirty="0"/>
              <a:t>O’Donohoe</a:t>
            </a:r>
          </a:p>
          <a:p>
            <a:pPr algn="ctr"/>
            <a:r>
              <a:rPr lang="en-US" sz="825" dirty="0"/>
              <a:t>21/6/70</a:t>
            </a:r>
          </a:p>
          <a:p>
            <a:pPr algn="ctr"/>
            <a:endParaRPr lang="en-US" sz="825" b="1" dirty="0"/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134364F0-0D61-1741-8EBC-56597113A2CD}"/>
              </a:ext>
            </a:extLst>
          </p:cNvPr>
          <p:cNvSpPr txBox="1"/>
          <p:nvPr/>
        </p:nvSpPr>
        <p:spPr>
          <a:xfrm>
            <a:off x="4541230" y="3799239"/>
            <a:ext cx="712054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Shane Peter</a:t>
            </a:r>
          </a:p>
          <a:p>
            <a:pPr algn="ctr"/>
            <a:r>
              <a:rPr lang="en-US" sz="825" b="1" dirty="0"/>
              <a:t>O’Donohoe</a:t>
            </a:r>
          </a:p>
          <a:p>
            <a:pPr algn="ctr"/>
            <a:r>
              <a:rPr lang="en-US" sz="825" dirty="0"/>
              <a:t>21/6/72</a:t>
            </a: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D1409754-6773-C143-B86C-8F4E5FAEEE0E}"/>
              </a:ext>
            </a:extLst>
          </p:cNvPr>
          <p:cNvSpPr txBox="1"/>
          <p:nvPr/>
        </p:nvSpPr>
        <p:spPr>
          <a:xfrm>
            <a:off x="5131646" y="3801348"/>
            <a:ext cx="830677" cy="13619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Aisling Mary</a:t>
            </a:r>
          </a:p>
          <a:p>
            <a:pPr algn="ctr"/>
            <a:r>
              <a:rPr lang="en-US" sz="825" b="1" dirty="0"/>
              <a:t>Wharton</a:t>
            </a:r>
          </a:p>
          <a:p>
            <a:pPr algn="ctr"/>
            <a:r>
              <a:rPr lang="en-US" sz="825" dirty="0"/>
              <a:t>21/9/68</a:t>
            </a:r>
          </a:p>
          <a:p>
            <a:pPr algn="ctr"/>
            <a:r>
              <a:rPr lang="en-US" sz="825" b="1" dirty="0"/>
              <a:t>M</a:t>
            </a:r>
          </a:p>
          <a:p>
            <a:pPr algn="ctr"/>
            <a:r>
              <a:rPr lang="en-US" sz="825" b="1" dirty="0"/>
              <a:t>Kenneth </a:t>
            </a:r>
          </a:p>
          <a:p>
            <a:pPr algn="ctr"/>
            <a:r>
              <a:rPr lang="en-US" sz="825" b="1" dirty="0"/>
              <a:t>Reilly</a:t>
            </a:r>
          </a:p>
          <a:p>
            <a:pPr algn="ctr"/>
            <a:endParaRPr lang="en-US" sz="825" b="1" dirty="0"/>
          </a:p>
          <a:p>
            <a:pPr algn="ctr"/>
            <a:r>
              <a:rPr lang="en-US" sz="825" b="1" dirty="0"/>
              <a:t>Killian </a:t>
            </a:r>
            <a:r>
              <a:rPr lang="en-US" sz="825" dirty="0"/>
              <a:t>25/7/05</a:t>
            </a:r>
          </a:p>
          <a:p>
            <a:pPr algn="ctr"/>
            <a:r>
              <a:rPr lang="en-US" sz="825" b="1" dirty="0"/>
              <a:t>Ciara </a:t>
            </a:r>
            <a:r>
              <a:rPr lang="en-US" sz="825" dirty="0"/>
              <a:t>18/10/07</a:t>
            </a:r>
          </a:p>
          <a:p>
            <a:pPr algn="ctr"/>
            <a:endParaRPr lang="en-US" sz="825" b="1" dirty="0"/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9A9EBC98-D346-E84A-A455-04BC3A8C305B}"/>
              </a:ext>
            </a:extLst>
          </p:cNvPr>
          <p:cNvSpPr txBox="1"/>
          <p:nvPr/>
        </p:nvSpPr>
        <p:spPr>
          <a:xfrm>
            <a:off x="5821279" y="3800245"/>
            <a:ext cx="854721" cy="1615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Emma Maria</a:t>
            </a:r>
          </a:p>
          <a:p>
            <a:pPr algn="ctr"/>
            <a:r>
              <a:rPr lang="en-US" sz="825" b="1" dirty="0"/>
              <a:t>Wharton</a:t>
            </a:r>
          </a:p>
          <a:p>
            <a:pPr algn="ctr"/>
            <a:r>
              <a:rPr lang="en-US" sz="825" dirty="0"/>
              <a:t>30/5/73</a:t>
            </a:r>
          </a:p>
          <a:p>
            <a:pPr algn="ctr"/>
            <a:r>
              <a:rPr lang="en-US" sz="825" b="1" dirty="0"/>
              <a:t>M</a:t>
            </a:r>
          </a:p>
          <a:p>
            <a:pPr algn="ctr"/>
            <a:r>
              <a:rPr lang="en-US" sz="825" b="1" dirty="0"/>
              <a:t>Simon M</a:t>
            </a:r>
          </a:p>
          <a:p>
            <a:pPr algn="ctr"/>
            <a:r>
              <a:rPr lang="en-US" sz="825" b="1" dirty="0"/>
              <a:t>Barcoe</a:t>
            </a:r>
          </a:p>
          <a:p>
            <a:pPr algn="ctr"/>
            <a:endParaRPr lang="en-US" sz="825" b="1" dirty="0"/>
          </a:p>
          <a:p>
            <a:pPr algn="ctr"/>
            <a:r>
              <a:rPr lang="en-US" sz="825" b="1" dirty="0"/>
              <a:t>Lorcan </a:t>
            </a:r>
            <a:r>
              <a:rPr lang="en-US" sz="825" dirty="0"/>
              <a:t>14/5/11</a:t>
            </a:r>
          </a:p>
          <a:p>
            <a:pPr algn="ctr"/>
            <a:r>
              <a:rPr lang="en-US" sz="825" b="1" dirty="0"/>
              <a:t>Finn S </a:t>
            </a:r>
            <a:r>
              <a:rPr lang="en-US" sz="825" dirty="0"/>
              <a:t>31/5/13</a:t>
            </a:r>
          </a:p>
          <a:p>
            <a:pPr algn="ctr"/>
            <a:endParaRPr lang="en-US" sz="825" b="1" dirty="0"/>
          </a:p>
          <a:p>
            <a:pPr algn="ctr"/>
            <a:endParaRPr lang="en-US" sz="825" b="1" dirty="0"/>
          </a:p>
          <a:p>
            <a:pPr algn="ctr"/>
            <a:endParaRPr lang="en-US" sz="825" b="1" dirty="0"/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F55B5EFE-FDF7-2745-A758-1CFD5562B86B}"/>
              </a:ext>
            </a:extLst>
          </p:cNvPr>
          <p:cNvSpPr txBox="1"/>
          <p:nvPr/>
        </p:nvSpPr>
        <p:spPr>
          <a:xfrm>
            <a:off x="6512524" y="3795925"/>
            <a:ext cx="1045479" cy="12364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Philip Thomas</a:t>
            </a:r>
          </a:p>
          <a:p>
            <a:pPr algn="ctr"/>
            <a:r>
              <a:rPr lang="en-US" sz="825" b="1" dirty="0"/>
              <a:t>Wharton</a:t>
            </a:r>
          </a:p>
          <a:p>
            <a:pPr algn="ctr"/>
            <a:r>
              <a:rPr lang="en-US" sz="825" dirty="0"/>
              <a:t>21/10/74</a:t>
            </a:r>
          </a:p>
          <a:p>
            <a:pPr algn="ctr"/>
            <a:r>
              <a:rPr lang="en-US" sz="825" b="1" dirty="0"/>
              <a:t>M</a:t>
            </a:r>
          </a:p>
          <a:p>
            <a:pPr algn="ctr"/>
            <a:r>
              <a:rPr lang="en-US" sz="825" b="1" dirty="0"/>
              <a:t>Carol Siobhan</a:t>
            </a:r>
          </a:p>
          <a:p>
            <a:pPr algn="ctr"/>
            <a:r>
              <a:rPr lang="en-US" sz="825" b="1" dirty="0"/>
              <a:t>Brennan</a:t>
            </a:r>
          </a:p>
          <a:p>
            <a:pPr algn="ctr"/>
            <a:endParaRPr lang="en-US" sz="825" b="1" dirty="0"/>
          </a:p>
          <a:p>
            <a:pPr algn="ctr"/>
            <a:r>
              <a:rPr lang="en-US" sz="830" b="1" dirty="0"/>
              <a:t>Ella Beth </a:t>
            </a:r>
            <a:r>
              <a:rPr lang="en-US" sz="830" dirty="0"/>
              <a:t>11/12/19</a:t>
            </a:r>
          </a:p>
          <a:p>
            <a:pPr algn="ctr"/>
            <a:r>
              <a:rPr lang="en-US" sz="830" b="1" dirty="0"/>
              <a:t>Grace Lily </a:t>
            </a:r>
            <a:r>
              <a:rPr lang="en-US" sz="830" dirty="0"/>
              <a:t>08/01/21</a:t>
            </a: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2CE9EADE-D87D-5A40-BCF6-D1895A8B274C}"/>
              </a:ext>
            </a:extLst>
          </p:cNvPr>
          <p:cNvSpPr txBox="1"/>
          <p:nvPr/>
        </p:nvSpPr>
        <p:spPr>
          <a:xfrm>
            <a:off x="-12257" y="3784559"/>
            <a:ext cx="670376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Clíona</a:t>
            </a:r>
          </a:p>
          <a:p>
            <a:pPr algn="ctr"/>
            <a:r>
              <a:rPr lang="en-US" sz="825" b="1" dirty="0"/>
              <a:t>Ní Chíosóig</a:t>
            </a:r>
          </a:p>
          <a:p>
            <a:pPr algn="ctr"/>
            <a:r>
              <a:rPr lang="en-US" sz="825" dirty="0"/>
              <a:t>1/6/63</a:t>
            </a:r>
          </a:p>
        </p:txBody>
      </p:sp>
      <p:sp>
        <p:nvSpPr>
          <p:cNvPr id="289" name="TextBox 288">
            <a:extLst>
              <a:ext uri="{FF2B5EF4-FFF2-40B4-BE49-F238E27FC236}">
                <a16:creationId xmlns:a16="http://schemas.microsoft.com/office/drawing/2014/main" id="{1D7C4A4D-BF5D-9F49-B3DA-0FF07D61FE7D}"/>
              </a:ext>
            </a:extLst>
          </p:cNvPr>
          <p:cNvSpPr txBox="1"/>
          <p:nvPr/>
        </p:nvSpPr>
        <p:spPr>
          <a:xfrm>
            <a:off x="1234594" y="3794953"/>
            <a:ext cx="670376" cy="13619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Fionnuala</a:t>
            </a:r>
          </a:p>
          <a:p>
            <a:pPr algn="ctr"/>
            <a:r>
              <a:rPr lang="en-US" sz="825" b="1" dirty="0"/>
              <a:t>Ní Chíosóig</a:t>
            </a:r>
          </a:p>
          <a:p>
            <a:pPr algn="ctr"/>
            <a:r>
              <a:rPr lang="en-US" sz="825" dirty="0"/>
              <a:t>1/8/68</a:t>
            </a:r>
          </a:p>
          <a:p>
            <a:pPr algn="ctr"/>
            <a:r>
              <a:rPr lang="en-US" sz="825" b="1" dirty="0"/>
              <a:t>M</a:t>
            </a:r>
          </a:p>
          <a:p>
            <a:pPr algn="ctr"/>
            <a:r>
              <a:rPr lang="en-US" sz="825" b="1" dirty="0"/>
              <a:t>Macdara </a:t>
            </a:r>
          </a:p>
          <a:p>
            <a:pPr algn="ctr"/>
            <a:r>
              <a:rPr lang="en-US" sz="825" b="1" dirty="0"/>
              <a:t>Bodeker</a:t>
            </a:r>
          </a:p>
          <a:p>
            <a:pPr algn="ctr"/>
            <a:endParaRPr lang="en-US" sz="825" b="1" dirty="0"/>
          </a:p>
          <a:p>
            <a:pPr algn="ctr"/>
            <a:r>
              <a:rPr lang="en-US" sz="825" b="1" dirty="0"/>
              <a:t>Oscar</a:t>
            </a:r>
          </a:p>
          <a:p>
            <a:pPr algn="ctr"/>
            <a:r>
              <a:rPr lang="en-US" sz="825" dirty="0"/>
              <a:t>29/12/09</a:t>
            </a:r>
          </a:p>
          <a:p>
            <a:pPr algn="ctr"/>
            <a:endParaRPr lang="en-US" sz="825" b="1" dirty="0"/>
          </a:p>
        </p:txBody>
      </p:sp>
      <p:sp>
        <p:nvSpPr>
          <p:cNvPr id="290" name="TextBox 289">
            <a:extLst>
              <a:ext uri="{FF2B5EF4-FFF2-40B4-BE49-F238E27FC236}">
                <a16:creationId xmlns:a16="http://schemas.microsoft.com/office/drawing/2014/main" id="{127EC9B2-DA25-9949-AEFB-D05B84830D07}"/>
              </a:ext>
            </a:extLst>
          </p:cNvPr>
          <p:cNvSpPr txBox="1"/>
          <p:nvPr/>
        </p:nvSpPr>
        <p:spPr>
          <a:xfrm>
            <a:off x="630701" y="3795118"/>
            <a:ext cx="591829" cy="13619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Colm</a:t>
            </a:r>
          </a:p>
          <a:p>
            <a:pPr algn="ctr"/>
            <a:r>
              <a:rPr lang="en-US" sz="825" b="1" dirty="0"/>
              <a:t>Ó Cíosóig</a:t>
            </a:r>
          </a:p>
          <a:p>
            <a:pPr algn="ctr"/>
            <a:r>
              <a:rPr lang="en-US" sz="825" dirty="0"/>
              <a:t>31/10/64</a:t>
            </a:r>
          </a:p>
          <a:p>
            <a:pPr algn="ctr"/>
            <a:r>
              <a:rPr lang="en-US" sz="825" b="1" dirty="0"/>
              <a:t>CP</a:t>
            </a:r>
          </a:p>
          <a:p>
            <a:pPr algn="ctr"/>
            <a:r>
              <a:rPr lang="en-US" sz="825" b="1" dirty="0"/>
              <a:t>Rosie</a:t>
            </a:r>
          </a:p>
          <a:p>
            <a:pPr algn="ctr"/>
            <a:r>
              <a:rPr lang="en-US" sz="825" b="1" dirty="0"/>
              <a:t>O’Reilly</a:t>
            </a:r>
          </a:p>
          <a:p>
            <a:pPr algn="ctr"/>
            <a:endParaRPr lang="en-US" sz="825" b="1" dirty="0"/>
          </a:p>
          <a:p>
            <a:pPr algn="ctr"/>
            <a:r>
              <a:rPr lang="en-US" sz="825" b="1" dirty="0"/>
              <a:t>Lí Ban</a:t>
            </a:r>
          </a:p>
          <a:p>
            <a:pPr algn="ctr"/>
            <a:r>
              <a:rPr lang="en-US" sz="825" dirty="0"/>
              <a:t>15/1/20</a:t>
            </a:r>
          </a:p>
          <a:p>
            <a:pPr algn="ctr"/>
            <a:endParaRPr lang="en-US" sz="825" b="1" dirty="0"/>
          </a:p>
        </p:txBody>
      </p:sp>
      <p:sp>
        <p:nvSpPr>
          <p:cNvPr id="291" name="TextBox 290">
            <a:extLst>
              <a:ext uri="{FF2B5EF4-FFF2-40B4-BE49-F238E27FC236}">
                <a16:creationId xmlns:a16="http://schemas.microsoft.com/office/drawing/2014/main" id="{ADF38AE1-550A-8643-9FF1-3A2FF488E482}"/>
              </a:ext>
            </a:extLst>
          </p:cNvPr>
          <p:cNvSpPr txBox="1"/>
          <p:nvPr/>
        </p:nvSpPr>
        <p:spPr>
          <a:xfrm>
            <a:off x="1773733" y="3793064"/>
            <a:ext cx="760144" cy="12349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Rónán</a:t>
            </a:r>
          </a:p>
          <a:p>
            <a:pPr algn="ctr"/>
            <a:r>
              <a:rPr lang="en-US" sz="825" b="1" dirty="0"/>
              <a:t>Ó Cíosóig</a:t>
            </a:r>
          </a:p>
          <a:p>
            <a:pPr algn="ctr"/>
            <a:r>
              <a:rPr lang="en-US" sz="825" dirty="0"/>
              <a:t>13/7/73</a:t>
            </a:r>
          </a:p>
          <a:p>
            <a:pPr algn="ctr"/>
            <a:r>
              <a:rPr lang="en-US" sz="825" b="1" dirty="0"/>
              <a:t>M</a:t>
            </a:r>
          </a:p>
          <a:p>
            <a:pPr algn="ctr"/>
            <a:r>
              <a:rPr lang="en-US" sz="825" b="1" dirty="0"/>
              <a:t>Victoria</a:t>
            </a:r>
          </a:p>
          <a:p>
            <a:pPr algn="ctr"/>
            <a:r>
              <a:rPr lang="en-US" sz="825" b="1" dirty="0"/>
              <a:t>Karakhanyan</a:t>
            </a:r>
          </a:p>
          <a:p>
            <a:pPr algn="ctr"/>
            <a:endParaRPr lang="en-US" sz="825" b="1" dirty="0"/>
          </a:p>
          <a:p>
            <a:pPr algn="ctr"/>
            <a:r>
              <a:rPr lang="en-US" sz="825" b="1" dirty="0"/>
              <a:t>Michael</a:t>
            </a:r>
          </a:p>
          <a:p>
            <a:pPr algn="ctr"/>
            <a:r>
              <a:rPr lang="en-US" sz="825" dirty="0"/>
              <a:t>4/12/13</a:t>
            </a:r>
          </a:p>
        </p:txBody>
      </p:sp>
      <p:sp>
        <p:nvSpPr>
          <p:cNvPr id="292" name="TextBox 291">
            <a:extLst>
              <a:ext uri="{FF2B5EF4-FFF2-40B4-BE49-F238E27FC236}">
                <a16:creationId xmlns:a16="http://schemas.microsoft.com/office/drawing/2014/main" id="{B4DE0777-8BCF-DC44-98DB-532AA2898702}"/>
              </a:ext>
            </a:extLst>
          </p:cNvPr>
          <p:cNvSpPr txBox="1"/>
          <p:nvPr/>
        </p:nvSpPr>
        <p:spPr>
          <a:xfrm>
            <a:off x="8366112" y="3795009"/>
            <a:ext cx="76014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Clare</a:t>
            </a:r>
          </a:p>
          <a:p>
            <a:pPr algn="ctr"/>
            <a:r>
              <a:rPr lang="en-US" sz="825" b="1" dirty="0"/>
              <a:t>Foley</a:t>
            </a:r>
          </a:p>
          <a:p>
            <a:pPr algn="ctr"/>
            <a:r>
              <a:rPr lang="en-US" sz="825" dirty="0"/>
              <a:t>5/4/81</a:t>
            </a:r>
          </a:p>
          <a:p>
            <a:pPr algn="ctr"/>
            <a:r>
              <a:rPr lang="en-US" sz="825" b="1" dirty="0"/>
              <a:t>CP</a:t>
            </a:r>
          </a:p>
          <a:p>
            <a:pPr algn="ctr"/>
            <a:r>
              <a:rPr lang="en-US" sz="825" b="1" dirty="0"/>
              <a:t>Karol</a:t>
            </a:r>
          </a:p>
          <a:p>
            <a:pPr algn="ctr"/>
            <a:r>
              <a:rPr lang="en-US" sz="825" b="1" dirty="0"/>
              <a:t>Wątroba</a:t>
            </a:r>
          </a:p>
          <a:p>
            <a:pPr algn="ctr"/>
            <a:endParaRPr lang="en-US" sz="825" b="1" dirty="0"/>
          </a:p>
          <a:p>
            <a:pPr algn="ctr"/>
            <a:r>
              <a:rPr lang="en-US" sz="825" b="1" dirty="0"/>
              <a:t>Yan </a:t>
            </a:r>
            <a:r>
              <a:rPr lang="en-US" sz="800" dirty="0"/>
              <a:t>13/10/23</a:t>
            </a:r>
          </a:p>
        </p:txBody>
      </p:sp>
      <p:sp>
        <p:nvSpPr>
          <p:cNvPr id="293" name="TextBox 292">
            <a:extLst>
              <a:ext uri="{FF2B5EF4-FFF2-40B4-BE49-F238E27FC236}">
                <a16:creationId xmlns:a16="http://schemas.microsoft.com/office/drawing/2014/main" id="{29C3165F-8668-9949-B059-D3F5F9DACAAF}"/>
              </a:ext>
            </a:extLst>
          </p:cNvPr>
          <p:cNvSpPr txBox="1"/>
          <p:nvPr/>
        </p:nvSpPr>
        <p:spPr>
          <a:xfrm>
            <a:off x="7588420" y="3797514"/>
            <a:ext cx="94288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Kate</a:t>
            </a:r>
          </a:p>
          <a:p>
            <a:pPr algn="ctr"/>
            <a:r>
              <a:rPr lang="en-US" sz="825" b="1" dirty="0"/>
              <a:t>Foley</a:t>
            </a:r>
          </a:p>
          <a:p>
            <a:pPr algn="ctr"/>
            <a:r>
              <a:rPr lang="en-US" sz="825" dirty="0"/>
              <a:t>2/9/78</a:t>
            </a:r>
          </a:p>
          <a:p>
            <a:pPr algn="ctr"/>
            <a:r>
              <a:rPr lang="en-US" sz="825" b="1" dirty="0"/>
              <a:t>M</a:t>
            </a:r>
          </a:p>
          <a:p>
            <a:pPr algn="ctr"/>
            <a:r>
              <a:rPr lang="en-US" sz="825" b="1" dirty="0"/>
              <a:t>Jose</a:t>
            </a:r>
          </a:p>
          <a:p>
            <a:pPr algn="ctr"/>
            <a:r>
              <a:rPr lang="en-US" sz="825" b="1" dirty="0"/>
              <a:t>Carruiterro</a:t>
            </a:r>
          </a:p>
          <a:p>
            <a:pPr algn="ctr"/>
            <a:endParaRPr lang="en-US" sz="825" b="1" dirty="0"/>
          </a:p>
          <a:p>
            <a:pPr algn="ctr"/>
            <a:r>
              <a:rPr lang="en-US" sz="825" b="1" dirty="0"/>
              <a:t>Cataleya </a:t>
            </a:r>
            <a:r>
              <a:rPr lang="en-US" sz="800" dirty="0"/>
              <a:t>12/7/12</a:t>
            </a:r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D1081D60-16ED-344C-AB87-45916A0FE8AF}"/>
              </a:ext>
            </a:extLst>
          </p:cNvPr>
          <p:cNvSpPr txBox="1"/>
          <p:nvPr/>
        </p:nvSpPr>
        <p:spPr>
          <a:xfrm>
            <a:off x="7398335" y="3795758"/>
            <a:ext cx="538930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Paul</a:t>
            </a:r>
          </a:p>
          <a:p>
            <a:pPr algn="ctr"/>
            <a:r>
              <a:rPr lang="en-US" sz="825" b="1" dirty="0"/>
              <a:t>Foley</a:t>
            </a:r>
          </a:p>
          <a:p>
            <a:pPr algn="ctr"/>
            <a:r>
              <a:rPr lang="en-US" sz="825" dirty="0"/>
              <a:t>29/4/74</a:t>
            </a:r>
          </a:p>
        </p:txBody>
      </p:sp>
      <p:cxnSp>
        <p:nvCxnSpPr>
          <p:cNvPr id="295" name="Straight Connector 294">
            <a:extLst>
              <a:ext uri="{FF2B5EF4-FFF2-40B4-BE49-F238E27FC236}">
                <a16:creationId xmlns:a16="http://schemas.microsoft.com/office/drawing/2014/main" id="{02B58BEC-66E1-0845-BFA0-53EC1ACD4E1C}"/>
              </a:ext>
            </a:extLst>
          </p:cNvPr>
          <p:cNvCxnSpPr>
            <a:cxnSpLocks/>
          </p:cNvCxnSpPr>
          <p:nvPr/>
        </p:nvCxnSpPr>
        <p:spPr>
          <a:xfrm>
            <a:off x="923044" y="4600157"/>
            <a:ext cx="0" cy="993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C3C69A08-A70B-0245-84B0-622E1F7B4443}"/>
              </a:ext>
            </a:extLst>
          </p:cNvPr>
          <p:cNvCxnSpPr>
            <a:cxnSpLocks/>
          </p:cNvCxnSpPr>
          <p:nvPr/>
        </p:nvCxnSpPr>
        <p:spPr>
          <a:xfrm>
            <a:off x="2154777" y="4603163"/>
            <a:ext cx="0" cy="993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FBA5C334-7FB7-A347-9FE5-D8B54A7F5183}"/>
              </a:ext>
            </a:extLst>
          </p:cNvPr>
          <p:cNvCxnSpPr>
            <a:cxnSpLocks/>
          </p:cNvCxnSpPr>
          <p:nvPr/>
        </p:nvCxnSpPr>
        <p:spPr>
          <a:xfrm>
            <a:off x="5564445" y="4604677"/>
            <a:ext cx="0" cy="993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8" name="Straight Connector 297">
            <a:extLst>
              <a:ext uri="{FF2B5EF4-FFF2-40B4-BE49-F238E27FC236}">
                <a16:creationId xmlns:a16="http://schemas.microsoft.com/office/drawing/2014/main" id="{7F87F36C-8B77-8C4B-8868-4758A78C41C3}"/>
              </a:ext>
            </a:extLst>
          </p:cNvPr>
          <p:cNvCxnSpPr>
            <a:cxnSpLocks/>
          </p:cNvCxnSpPr>
          <p:nvPr/>
        </p:nvCxnSpPr>
        <p:spPr>
          <a:xfrm>
            <a:off x="8123274" y="4594518"/>
            <a:ext cx="0" cy="993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9" name="Straight Connector 298">
            <a:extLst>
              <a:ext uri="{FF2B5EF4-FFF2-40B4-BE49-F238E27FC236}">
                <a16:creationId xmlns:a16="http://schemas.microsoft.com/office/drawing/2014/main" id="{113EC2AA-E96A-AC45-84ED-AE15ED000F87}"/>
              </a:ext>
            </a:extLst>
          </p:cNvPr>
          <p:cNvCxnSpPr>
            <a:cxnSpLocks/>
          </p:cNvCxnSpPr>
          <p:nvPr/>
        </p:nvCxnSpPr>
        <p:spPr>
          <a:xfrm>
            <a:off x="1547297" y="4609730"/>
            <a:ext cx="0" cy="993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0" name="Straight Connector 299">
            <a:extLst>
              <a:ext uri="{FF2B5EF4-FFF2-40B4-BE49-F238E27FC236}">
                <a16:creationId xmlns:a16="http://schemas.microsoft.com/office/drawing/2014/main" id="{440C8751-6B1C-B041-8469-57B891796B5E}"/>
              </a:ext>
            </a:extLst>
          </p:cNvPr>
          <p:cNvCxnSpPr>
            <a:cxnSpLocks/>
          </p:cNvCxnSpPr>
          <p:nvPr/>
        </p:nvCxnSpPr>
        <p:spPr>
          <a:xfrm>
            <a:off x="6255660" y="4603732"/>
            <a:ext cx="0" cy="993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1" name="Straight Connector 300">
            <a:extLst>
              <a:ext uri="{FF2B5EF4-FFF2-40B4-BE49-F238E27FC236}">
                <a16:creationId xmlns:a16="http://schemas.microsoft.com/office/drawing/2014/main" id="{7CDB1F65-F4C2-6D4A-A05A-8A4AFAD972F1}"/>
              </a:ext>
            </a:extLst>
          </p:cNvPr>
          <p:cNvCxnSpPr>
            <a:cxnSpLocks/>
          </p:cNvCxnSpPr>
          <p:nvPr/>
        </p:nvCxnSpPr>
        <p:spPr>
          <a:xfrm>
            <a:off x="2824710" y="4609730"/>
            <a:ext cx="0" cy="993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2" name="Straight Connector 301">
            <a:extLst>
              <a:ext uri="{FF2B5EF4-FFF2-40B4-BE49-F238E27FC236}">
                <a16:creationId xmlns:a16="http://schemas.microsoft.com/office/drawing/2014/main" id="{6CE0CCCD-C8D1-564A-AA02-78107A032A7B}"/>
              </a:ext>
            </a:extLst>
          </p:cNvPr>
          <p:cNvCxnSpPr>
            <a:cxnSpLocks/>
          </p:cNvCxnSpPr>
          <p:nvPr/>
        </p:nvCxnSpPr>
        <p:spPr>
          <a:xfrm>
            <a:off x="7026050" y="4601417"/>
            <a:ext cx="0" cy="993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4" name="Straight Connector 303">
            <a:extLst>
              <a:ext uri="{FF2B5EF4-FFF2-40B4-BE49-F238E27FC236}">
                <a16:creationId xmlns:a16="http://schemas.microsoft.com/office/drawing/2014/main" id="{84D26DEC-E4CC-2448-9641-8FB8FCB97A50}"/>
              </a:ext>
            </a:extLst>
          </p:cNvPr>
          <p:cNvCxnSpPr>
            <a:cxnSpLocks/>
          </p:cNvCxnSpPr>
          <p:nvPr/>
        </p:nvCxnSpPr>
        <p:spPr>
          <a:xfrm>
            <a:off x="4188012" y="3668549"/>
            <a:ext cx="703960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AB267FAE-54F8-4D4D-86BD-760D3F5E7552}"/>
              </a:ext>
            </a:extLst>
          </p:cNvPr>
          <p:cNvCxnSpPr>
            <a:cxnSpLocks/>
          </p:cNvCxnSpPr>
          <p:nvPr/>
        </p:nvCxnSpPr>
        <p:spPr>
          <a:xfrm>
            <a:off x="946482" y="1223588"/>
            <a:ext cx="6593466" cy="1087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D3724A65-CE59-874E-9227-1D87AFC93004}"/>
              </a:ext>
            </a:extLst>
          </p:cNvPr>
          <p:cNvSpPr txBox="1"/>
          <p:nvPr/>
        </p:nvSpPr>
        <p:spPr>
          <a:xfrm>
            <a:off x="477573" y="1352322"/>
            <a:ext cx="9079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John C 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Foley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1865 – 1922</a:t>
            </a:r>
          </a:p>
          <a:p>
            <a:pPr algn="ctr"/>
            <a:r>
              <a:rPr lang="en-US" sz="825" dirty="0">
                <a:solidFill>
                  <a:srgbClr val="FF0000"/>
                </a:solidFill>
              </a:rPr>
              <a:t>(New York</a:t>
            </a:r>
            <a:r>
              <a:rPr lang="en-US" sz="825" b="1" dirty="0">
                <a:solidFill>
                  <a:srgbClr val="FF0000"/>
                </a:solidFill>
              </a:rPr>
              <a:t>)</a:t>
            </a:r>
          </a:p>
        </p:txBody>
      </p: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2178F878-E4EE-7940-8143-9653C9C1EA80}"/>
              </a:ext>
            </a:extLst>
          </p:cNvPr>
          <p:cNvCxnSpPr>
            <a:cxnSpLocks/>
          </p:cNvCxnSpPr>
          <p:nvPr/>
        </p:nvCxnSpPr>
        <p:spPr>
          <a:xfrm>
            <a:off x="1135533" y="1535338"/>
            <a:ext cx="159683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2" name="TextBox 141">
            <a:extLst>
              <a:ext uri="{FF2B5EF4-FFF2-40B4-BE49-F238E27FC236}">
                <a16:creationId xmlns:a16="http://schemas.microsoft.com/office/drawing/2014/main" id="{BB4C8510-A95B-F14F-AD8F-89D36F4C50C6}"/>
              </a:ext>
            </a:extLst>
          </p:cNvPr>
          <p:cNvSpPr txBox="1"/>
          <p:nvPr/>
        </p:nvSpPr>
        <p:spPr>
          <a:xfrm>
            <a:off x="4136555" y="1346749"/>
            <a:ext cx="9079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Timothy 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Foley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1871 – 1909</a:t>
            </a:r>
          </a:p>
          <a:p>
            <a:pPr algn="ctr"/>
            <a:r>
              <a:rPr lang="en-US" sz="825" dirty="0">
                <a:solidFill>
                  <a:srgbClr val="FF0000"/>
                </a:solidFill>
              </a:rPr>
              <a:t>(New York)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759E1334-02C2-574B-B969-311D73CF0E28}"/>
              </a:ext>
            </a:extLst>
          </p:cNvPr>
          <p:cNvSpPr txBox="1"/>
          <p:nvPr/>
        </p:nvSpPr>
        <p:spPr>
          <a:xfrm>
            <a:off x="5657596" y="1348202"/>
            <a:ext cx="9079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Maurice 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Foley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1874 – 1953</a:t>
            </a:r>
          </a:p>
          <a:p>
            <a:pPr algn="ctr"/>
            <a:r>
              <a:rPr lang="en-US" sz="825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(Gortnagree)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CFDE4B7B-CFE7-2648-B676-4ED704E10F88}"/>
              </a:ext>
            </a:extLst>
          </p:cNvPr>
          <p:cNvSpPr txBox="1"/>
          <p:nvPr/>
        </p:nvSpPr>
        <p:spPr>
          <a:xfrm>
            <a:off x="1064492" y="1352509"/>
            <a:ext cx="907962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Ellen 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Maunsell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1866 – 1913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7CF9CE41-9726-324C-A362-54025C990F75}"/>
              </a:ext>
            </a:extLst>
          </p:cNvPr>
          <p:cNvSpPr txBox="1"/>
          <p:nvPr/>
        </p:nvSpPr>
        <p:spPr>
          <a:xfrm>
            <a:off x="7601015" y="1354218"/>
            <a:ext cx="907962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Michael D 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Shea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D8523A8F-CCFD-5A4F-A2A7-B7D80A062C81}"/>
              </a:ext>
            </a:extLst>
          </p:cNvPr>
          <p:cNvSpPr txBox="1"/>
          <p:nvPr/>
        </p:nvSpPr>
        <p:spPr>
          <a:xfrm>
            <a:off x="4714731" y="1344009"/>
            <a:ext cx="907962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Joanna 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Morley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1873 – 1902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3A09E85E-0F60-A04A-9EAB-A5F760845256}"/>
              </a:ext>
            </a:extLst>
          </p:cNvPr>
          <p:cNvSpPr txBox="1"/>
          <p:nvPr/>
        </p:nvSpPr>
        <p:spPr>
          <a:xfrm>
            <a:off x="7085967" y="1354109"/>
            <a:ext cx="907962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Katherine 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Foley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1877 – 1963</a:t>
            </a:r>
          </a:p>
          <a:p>
            <a:pPr algn="ctr"/>
            <a:r>
              <a:rPr lang="en-US" sz="825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(Gortnagree)</a:t>
            </a:r>
          </a:p>
          <a:p>
            <a:pPr algn="ctr"/>
            <a:endParaRPr lang="en-US" sz="825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4AA065C0-D3F6-4B4B-869B-A053AE91CAFE}"/>
              </a:ext>
            </a:extLst>
          </p:cNvPr>
          <p:cNvCxnSpPr>
            <a:cxnSpLocks/>
          </p:cNvCxnSpPr>
          <p:nvPr/>
        </p:nvCxnSpPr>
        <p:spPr>
          <a:xfrm>
            <a:off x="7719115" y="1567993"/>
            <a:ext cx="159683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30DF3985-8755-E44F-A741-BA9B9AB4404D}"/>
              </a:ext>
            </a:extLst>
          </p:cNvPr>
          <p:cNvCxnSpPr>
            <a:cxnSpLocks/>
          </p:cNvCxnSpPr>
          <p:nvPr/>
        </p:nvCxnSpPr>
        <p:spPr>
          <a:xfrm>
            <a:off x="6291686" y="1553301"/>
            <a:ext cx="159683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9359221B-E2D6-C346-B852-3D95E81436EE}"/>
              </a:ext>
            </a:extLst>
          </p:cNvPr>
          <p:cNvCxnSpPr>
            <a:cxnSpLocks/>
          </p:cNvCxnSpPr>
          <p:nvPr/>
        </p:nvCxnSpPr>
        <p:spPr>
          <a:xfrm>
            <a:off x="4794243" y="1534312"/>
            <a:ext cx="159683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1" name="TextBox 160">
            <a:extLst>
              <a:ext uri="{FF2B5EF4-FFF2-40B4-BE49-F238E27FC236}">
                <a16:creationId xmlns:a16="http://schemas.microsoft.com/office/drawing/2014/main" id="{9662DBC0-A625-2843-A35A-D5DE18AC3514}"/>
              </a:ext>
            </a:extLst>
          </p:cNvPr>
          <p:cNvSpPr txBox="1"/>
          <p:nvPr/>
        </p:nvSpPr>
        <p:spPr>
          <a:xfrm>
            <a:off x="6232072" y="1354672"/>
            <a:ext cx="907962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Eliz.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McCarthy</a:t>
            </a:r>
          </a:p>
        </p:txBody>
      </p:sp>
      <p:cxnSp>
        <p:nvCxnSpPr>
          <p:cNvPr id="162" name="Straight Connector 161">
            <a:extLst>
              <a:ext uri="{FF2B5EF4-FFF2-40B4-BE49-F238E27FC236}">
                <a16:creationId xmlns:a16="http://schemas.microsoft.com/office/drawing/2014/main" id="{20932566-F7F1-9A43-B938-E4350B012539}"/>
              </a:ext>
            </a:extLst>
          </p:cNvPr>
          <p:cNvCxnSpPr>
            <a:cxnSpLocks/>
          </p:cNvCxnSpPr>
          <p:nvPr/>
        </p:nvCxnSpPr>
        <p:spPr>
          <a:xfrm>
            <a:off x="950680" y="1220647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E7B84D04-F95E-274A-9E04-F932F8213B7E}"/>
              </a:ext>
            </a:extLst>
          </p:cNvPr>
          <p:cNvCxnSpPr>
            <a:cxnSpLocks/>
          </p:cNvCxnSpPr>
          <p:nvPr/>
        </p:nvCxnSpPr>
        <p:spPr>
          <a:xfrm>
            <a:off x="7539948" y="1220647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AC8AC67B-1D0D-0F47-B4E7-CC6CD1F1CCD9}"/>
              </a:ext>
            </a:extLst>
          </p:cNvPr>
          <p:cNvCxnSpPr>
            <a:cxnSpLocks/>
          </p:cNvCxnSpPr>
          <p:nvPr/>
        </p:nvCxnSpPr>
        <p:spPr>
          <a:xfrm>
            <a:off x="2746622" y="1222057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6DF5B7EE-3056-D14B-A031-5A734D3A9329}"/>
              </a:ext>
            </a:extLst>
          </p:cNvPr>
          <p:cNvCxnSpPr>
            <a:cxnSpLocks/>
          </p:cNvCxnSpPr>
          <p:nvPr/>
        </p:nvCxnSpPr>
        <p:spPr>
          <a:xfrm>
            <a:off x="4583539" y="1223454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78650067-AD26-F14C-872C-80C8E9A03682}"/>
              </a:ext>
            </a:extLst>
          </p:cNvPr>
          <p:cNvCxnSpPr>
            <a:cxnSpLocks/>
          </p:cNvCxnSpPr>
          <p:nvPr/>
        </p:nvCxnSpPr>
        <p:spPr>
          <a:xfrm>
            <a:off x="6111577" y="1221588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A224681C-CF62-B643-B576-338B032D660D}"/>
              </a:ext>
            </a:extLst>
          </p:cNvPr>
          <p:cNvCxnSpPr>
            <a:cxnSpLocks/>
          </p:cNvCxnSpPr>
          <p:nvPr/>
        </p:nvCxnSpPr>
        <p:spPr>
          <a:xfrm>
            <a:off x="8767106" y="4602646"/>
            <a:ext cx="0" cy="993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6073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0BE10E7-65D0-6DD5-9DF7-48E48F67627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-501" y="-174668"/>
            <a:ext cx="9177253" cy="5787148"/>
          </a:xfrm>
          <a:prstGeom prst="rect">
            <a:avLst/>
          </a:prstGeom>
        </p:spPr>
      </p:pic>
      <p:sp>
        <p:nvSpPr>
          <p:cNvPr id="89" name="TextBox 88"/>
          <p:cNvSpPr txBox="1"/>
          <p:nvPr/>
        </p:nvSpPr>
        <p:spPr>
          <a:xfrm>
            <a:off x="120626" y="1797165"/>
            <a:ext cx="566181" cy="7425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Patrick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Foley </a:t>
            </a:r>
          </a:p>
          <a:p>
            <a:pPr algn="ctr"/>
            <a:r>
              <a:rPr lang="en-US" sz="600" b="1" dirty="0"/>
              <a:t>1837 – 1911</a:t>
            </a:r>
          </a:p>
          <a:p>
            <a:pPr algn="ctr"/>
            <a:r>
              <a:rPr lang="en-US" sz="600" dirty="0"/>
              <a:t>Gortnagree</a:t>
            </a:r>
          </a:p>
          <a:p>
            <a:pPr algn="ctr"/>
            <a:r>
              <a:rPr lang="en-US" sz="600" dirty="0"/>
              <a:t>Co. Kerry</a:t>
            </a:r>
          </a:p>
          <a:p>
            <a:pPr algn="ctr"/>
            <a:endParaRPr lang="en-US" sz="825" b="1" dirty="0">
              <a:solidFill>
                <a:srgbClr val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06206" y="1798500"/>
            <a:ext cx="76411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Honoria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Connell</a:t>
            </a:r>
          </a:p>
          <a:p>
            <a:pPr algn="ctr"/>
            <a:r>
              <a:rPr lang="en-US" sz="600" b="1" dirty="0"/>
              <a:t>1835 – 1887</a:t>
            </a:r>
          </a:p>
          <a:p>
            <a:pPr algn="ctr"/>
            <a:r>
              <a:rPr lang="en-US" sz="600" dirty="0"/>
              <a:t>Gortnagree</a:t>
            </a:r>
          </a:p>
          <a:p>
            <a:pPr algn="ctr"/>
            <a:r>
              <a:rPr lang="en-US" sz="600" dirty="0"/>
              <a:t>Co. Kerry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662BCD8B-7490-694B-A263-61F4AB06239B}"/>
              </a:ext>
            </a:extLst>
          </p:cNvPr>
          <p:cNvSpPr txBox="1"/>
          <p:nvPr/>
        </p:nvSpPr>
        <p:spPr>
          <a:xfrm>
            <a:off x="-221863" y="1279279"/>
            <a:ext cx="9428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Tim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Foley  </a:t>
            </a:r>
          </a:p>
          <a:p>
            <a:pPr algn="ctr"/>
            <a:r>
              <a:rPr lang="en-US" sz="600" b="1" dirty="0">
                <a:solidFill>
                  <a:srgbClr val="0000FF"/>
                </a:solidFill>
              </a:rPr>
              <a:t> </a:t>
            </a:r>
            <a:r>
              <a:rPr lang="en-US" sz="600" b="1" dirty="0"/>
              <a:t>1788 - 1863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DC1AC92-B4E2-0648-A3B2-1D123C451DD7}"/>
              </a:ext>
            </a:extLst>
          </p:cNvPr>
          <p:cNvGrpSpPr/>
          <p:nvPr/>
        </p:nvGrpSpPr>
        <p:grpSpPr>
          <a:xfrm>
            <a:off x="389721" y="1414782"/>
            <a:ext cx="161869" cy="418164"/>
            <a:chOff x="4218937" y="244055"/>
            <a:chExt cx="161869" cy="158817"/>
          </a:xfrm>
        </p:grpSpPr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7A4BC5D1-1684-E343-8DC5-3084EF0254D9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4055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8519D281-449C-3348-B373-12E75FF849C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16DF6288-C830-7A47-A115-59B869134033}"/>
              </a:ext>
            </a:extLst>
          </p:cNvPr>
          <p:cNvSpPr txBox="1"/>
          <p:nvPr/>
        </p:nvSpPr>
        <p:spPr>
          <a:xfrm>
            <a:off x="345085" y="2411942"/>
            <a:ext cx="100008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Michael P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 Foley </a:t>
            </a:r>
          </a:p>
          <a:p>
            <a:pPr algn="ctr"/>
            <a:r>
              <a:rPr lang="en-US" sz="600" b="1" dirty="0"/>
              <a:t>1868 – 1947</a:t>
            </a:r>
          </a:p>
          <a:p>
            <a:pPr algn="ctr"/>
            <a:r>
              <a:rPr lang="en-US" sz="600" dirty="0"/>
              <a:t>Gortnagree</a:t>
            </a:r>
          </a:p>
          <a:p>
            <a:pPr algn="ctr"/>
            <a:r>
              <a:rPr lang="en-US" sz="600" dirty="0"/>
              <a:t>Co. Kerry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0D0A2D2-8E7E-6844-B385-378A9FDA0D2C}"/>
              </a:ext>
            </a:extLst>
          </p:cNvPr>
          <p:cNvSpPr txBox="1"/>
          <p:nvPr/>
        </p:nvSpPr>
        <p:spPr>
          <a:xfrm>
            <a:off x="1672154" y="2414635"/>
            <a:ext cx="805083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Mary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Sullivan</a:t>
            </a:r>
          </a:p>
          <a:p>
            <a:pPr algn="ctr"/>
            <a:r>
              <a:rPr lang="en-US" sz="600" b="1" dirty="0"/>
              <a:t>1872 – 1960</a:t>
            </a:r>
          </a:p>
          <a:p>
            <a:pPr algn="ctr"/>
            <a:r>
              <a:rPr lang="en-US" sz="600" dirty="0"/>
              <a:t>Lower Carhan</a:t>
            </a:r>
          </a:p>
          <a:p>
            <a:pPr algn="ctr"/>
            <a:r>
              <a:rPr lang="en-US" sz="600" dirty="0"/>
              <a:t>Co. Kerry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D6C4C8FF-E75F-5449-95D4-C5F33C2BB050}"/>
              </a:ext>
            </a:extLst>
          </p:cNvPr>
          <p:cNvSpPr txBox="1"/>
          <p:nvPr/>
        </p:nvSpPr>
        <p:spPr>
          <a:xfrm>
            <a:off x="935585" y="3020624"/>
            <a:ext cx="108234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Maurice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Foley</a:t>
            </a:r>
          </a:p>
          <a:p>
            <a:pPr algn="ctr"/>
            <a:r>
              <a:rPr lang="en-US" sz="600" b="1" dirty="0"/>
              <a:t>1908 – 1989</a:t>
            </a:r>
          </a:p>
          <a:p>
            <a:pPr algn="ctr"/>
            <a:r>
              <a:rPr lang="en-US" sz="600" dirty="0"/>
              <a:t>Gortnagree and Caherciveen</a:t>
            </a:r>
          </a:p>
          <a:p>
            <a:pPr algn="ctr"/>
            <a:r>
              <a:rPr lang="en-US" sz="600" dirty="0"/>
              <a:t>Co. Kerry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126174B-359F-624A-86D0-FA5EA08E1622}"/>
              </a:ext>
            </a:extLst>
          </p:cNvPr>
          <p:cNvSpPr txBox="1"/>
          <p:nvPr/>
        </p:nvSpPr>
        <p:spPr>
          <a:xfrm>
            <a:off x="2289366" y="3618584"/>
            <a:ext cx="7745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Michael Foley</a:t>
            </a:r>
          </a:p>
          <a:p>
            <a:pPr algn="ctr"/>
            <a:r>
              <a:rPr lang="en-US" sz="600" b="1" dirty="0"/>
              <a:t>1944</a:t>
            </a:r>
          </a:p>
          <a:p>
            <a:pPr algn="ctr"/>
            <a:r>
              <a:rPr lang="en-US" sz="600" dirty="0"/>
              <a:t>Clontarf</a:t>
            </a:r>
          </a:p>
          <a:p>
            <a:pPr algn="ctr"/>
            <a:r>
              <a:rPr lang="en-US" sz="600" dirty="0"/>
              <a:t>Dublin</a:t>
            </a:r>
          </a:p>
          <a:p>
            <a:pPr algn="ctr"/>
            <a:endParaRPr lang="en-US" sz="600" b="1" dirty="0"/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333E09DC-9A07-DF47-B24F-206FC350C4CB}"/>
              </a:ext>
            </a:extLst>
          </p:cNvPr>
          <p:cNvSpPr txBox="1"/>
          <p:nvPr/>
        </p:nvSpPr>
        <p:spPr>
          <a:xfrm>
            <a:off x="6768035" y="3612608"/>
            <a:ext cx="9268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Aileen O’Mahony</a:t>
            </a:r>
          </a:p>
          <a:p>
            <a:pPr algn="ctr"/>
            <a:r>
              <a:rPr lang="en-US" sz="600" b="1" dirty="0"/>
              <a:t>1945</a:t>
            </a:r>
          </a:p>
          <a:p>
            <a:pPr algn="ctr"/>
            <a:r>
              <a:rPr lang="en-US" sz="600" dirty="0"/>
              <a:t>Malone</a:t>
            </a:r>
          </a:p>
          <a:p>
            <a:pPr algn="ctr"/>
            <a:r>
              <a:rPr lang="en-US" sz="600" dirty="0"/>
              <a:t>Belfast</a:t>
            </a:r>
          </a:p>
          <a:p>
            <a:pPr algn="ctr"/>
            <a:endParaRPr lang="en-US" sz="600" b="1" dirty="0"/>
          </a:p>
        </p:txBody>
      </p:sp>
      <p:cxnSp>
        <p:nvCxnSpPr>
          <p:cNvPr id="271" name="Straight Connector 270">
            <a:extLst>
              <a:ext uri="{FF2B5EF4-FFF2-40B4-BE49-F238E27FC236}">
                <a16:creationId xmlns:a16="http://schemas.microsoft.com/office/drawing/2014/main" id="{61D40CD5-D9F3-A642-A901-03DBBFA3B429}"/>
              </a:ext>
            </a:extLst>
          </p:cNvPr>
          <p:cNvCxnSpPr>
            <a:cxnSpLocks/>
          </p:cNvCxnSpPr>
          <p:nvPr/>
        </p:nvCxnSpPr>
        <p:spPr>
          <a:xfrm>
            <a:off x="3017204" y="3762699"/>
            <a:ext cx="3750831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3" name="Straight Connector 272">
            <a:extLst>
              <a:ext uri="{FF2B5EF4-FFF2-40B4-BE49-F238E27FC236}">
                <a16:creationId xmlns:a16="http://schemas.microsoft.com/office/drawing/2014/main" id="{850C4392-421F-474A-9A77-BA8B487B9C62}"/>
              </a:ext>
            </a:extLst>
          </p:cNvPr>
          <p:cNvCxnSpPr>
            <a:cxnSpLocks/>
          </p:cNvCxnSpPr>
          <p:nvPr/>
        </p:nvCxnSpPr>
        <p:spPr>
          <a:xfrm>
            <a:off x="3461526" y="3761463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4" name="Straight Connector 273">
            <a:extLst>
              <a:ext uri="{FF2B5EF4-FFF2-40B4-BE49-F238E27FC236}">
                <a16:creationId xmlns:a16="http://schemas.microsoft.com/office/drawing/2014/main" id="{8428079B-9746-4B46-A563-FA6FD45E5AE1}"/>
              </a:ext>
            </a:extLst>
          </p:cNvPr>
          <p:cNvCxnSpPr>
            <a:cxnSpLocks/>
          </p:cNvCxnSpPr>
          <p:nvPr/>
        </p:nvCxnSpPr>
        <p:spPr>
          <a:xfrm>
            <a:off x="4775694" y="3757746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5" name="Straight Connector 274">
            <a:extLst>
              <a:ext uri="{FF2B5EF4-FFF2-40B4-BE49-F238E27FC236}">
                <a16:creationId xmlns:a16="http://schemas.microsoft.com/office/drawing/2014/main" id="{04C7916B-72C5-F14E-ACD5-750A9D184087}"/>
              </a:ext>
            </a:extLst>
          </p:cNvPr>
          <p:cNvCxnSpPr>
            <a:cxnSpLocks/>
          </p:cNvCxnSpPr>
          <p:nvPr/>
        </p:nvCxnSpPr>
        <p:spPr>
          <a:xfrm>
            <a:off x="6227179" y="3757746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2" name="TextBox 291">
            <a:extLst>
              <a:ext uri="{FF2B5EF4-FFF2-40B4-BE49-F238E27FC236}">
                <a16:creationId xmlns:a16="http://schemas.microsoft.com/office/drawing/2014/main" id="{B4DE0777-8BCF-DC44-98DB-532AA2898702}"/>
              </a:ext>
            </a:extLst>
          </p:cNvPr>
          <p:cNvSpPr txBox="1"/>
          <p:nvPr/>
        </p:nvSpPr>
        <p:spPr>
          <a:xfrm>
            <a:off x="5863629" y="3887127"/>
            <a:ext cx="760143" cy="12272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/>
              <a:t>Clare</a:t>
            </a:r>
          </a:p>
          <a:p>
            <a:pPr algn="ctr"/>
            <a:r>
              <a:rPr lang="en-US" sz="800" b="1" dirty="0"/>
              <a:t>Foley</a:t>
            </a:r>
          </a:p>
          <a:p>
            <a:pPr algn="ctr"/>
            <a:r>
              <a:rPr lang="en-US" sz="825" dirty="0"/>
              <a:t>5/4/81</a:t>
            </a:r>
          </a:p>
          <a:p>
            <a:pPr algn="ctr"/>
            <a:r>
              <a:rPr lang="en-US" sz="825" b="1" dirty="0"/>
              <a:t>CP</a:t>
            </a:r>
          </a:p>
          <a:p>
            <a:pPr algn="ctr"/>
            <a:r>
              <a:rPr lang="en-US" sz="825" b="1" dirty="0"/>
              <a:t>Karol</a:t>
            </a:r>
          </a:p>
          <a:p>
            <a:pPr algn="ctr"/>
            <a:r>
              <a:rPr lang="en-US" sz="825" b="1" dirty="0"/>
              <a:t>Wątroba</a:t>
            </a:r>
          </a:p>
          <a:p>
            <a:pPr algn="ctr"/>
            <a:endParaRPr lang="en-US" sz="825" b="1" dirty="0"/>
          </a:p>
          <a:p>
            <a:pPr algn="ctr"/>
            <a:r>
              <a:rPr lang="en-US" sz="825" b="1" dirty="0"/>
              <a:t>Yan Wątroba</a:t>
            </a:r>
          </a:p>
          <a:p>
            <a:pPr algn="ctr"/>
            <a:r>
              <a:rPr lang="en-US" sz="825" b="1" dirty="0"/>
              <a:t> </a:t>
            </a:r>
            <a:r>
              <a:rPr lang="en-US" sz="800" dirty="0"/>
              <a:t>13/10/23</a:t>
            </a:r>
          </a:p>
        </p:txBody>
      </p:sp>
      <p:sp>
        <p:nvSpPr>
          <p:cNvPr id="293" name="TextBox 292">
            <a:extLst>
              <a:ext uri="{FF2B5EF4-FFF2-40B4-BE49-F238E27FC236}">
                <a16:creationId xmlns:a16="http://schemas.microsoft.com/office/drawing/2014/main" id="{29C3165F-8668-9949-B059-D3F5F9DACAAF}"/>
              </a:ext>
            </a:extLst>
          </p:cNvPr>
          <p:cNvSpPr txBox="1"/>
          <p:nvPr/>
        </p:nvSpPr>
        <p:spPr>
          <a:xfrm>
            <a:off x="4444831" y="3887067"/>
            <a:ext cx="668773" cy="12234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/>
              <a:t>Kate</a:t>
            </a:r>
          </a:p>
          <a:p>
            <a:pPr algn="ctr"/>
            <a:r>
              <a:rPr lang="en-US" sz="800" b="1" dirty="0"/>
              <a:t>Foley</a:t>
            </a:r>
          </a:p>
          <a:p>
            <a:pPr algn="ctr"/>
            <a:r>
              <a:rPr lang="en-US" sz="825" dirty="0"/>
              <a:t>2/9/78</a:t>
            </a:r>
          </a:p>
          <a:p>
            <a:pPr algn="ctr"/>
            <a:r>
              <a:rPr lang="en-US" sz="825" b="1" dirty="0"/>
              <a:t>M</a:t>
            </a:r>
          </a:p>
          <a:p>
            <a:pPr algn="ctr"/>
            <a:r>
              <a:rPr lang="en-US" sz="825" b="1" dirty="0"/>
              <a:t>Jose</a:t>
            </a:r>
          </a:p>
          <a:p>
            <a:pPr algn="ctr"/>
            <a:r>
              <a:rPr lang="en-US" sz="825" b="1" dirty="0"/>
              <a:t>Carruiterro</a:t>
            </a:r>
          </a:p>
          <a:p>
            <a:pPr algn="ctr"/>
            <a:endParaRPr lang="en-US" sz="825" b="1" dirty="0"/>
          </a:p>
          <a:p>
            <a:pPr algn="ctr"/>
            <a:r>
              <a:rPr lang="en-US" sz="825" b="1" dirty="0"/>
              <a:t>Cataleya </a:t>
            </a:r>
          </a:p>
          <a:p>
            <a:pPr algn="ctr"/>
            <a:r>
              <a:rPr lang="en-US" sz="800" dirty="0"/>
              <a:t>12/7/12</a:t>
            </a:r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D1081D60-16ED-344C-AB87-45916A0FE8AF}"/>
              </a:ext>
            </a:extLst>
          </p:cNvPr>
          <p:cNvSpPr txBox="1"/>
          <p:nvPr/>
        </p:nvSpPr>
        <p:spPr>
          <a:xfrm>
            <a:off x="3200500" y="3889138"/>
            <a:ext cx="538930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/>
              <a:t>Paul</a:t>
            </a:r>
          </a:p>
          <a:p>
            <a:pPr algn="ctr"/>
            <a:r>
              <a:rPr lang="en-US" sz="800" b="1" dirty="0"/>
              <a:t>Foley</a:t>
            </a:r>
          </a:p>
          <a:p>
            <a:pPr algn="ctr"/>
            <a:r>
              <a:rPr lang="en-US" sz="825" dirty="0"/>
              <a:t>29/4/74</a:t>
            </a:r>
          </a:p>
        </p:txBody>
      </p:sp>
      <p:cxnSp>
        <p:nvCxnSpPr>
          <p:cNvPr id="298" name="Straight Connector 297">
            <a:extLst>
              <a:ext uri="{FF2B5EF4-FFF2-40B4-BE49-F238E27FC236}">
                <a16:creationId xmlns:a16="http://schemas.microsoft.com/office/drawing/2014/main" id="{7F87F36C-8B77-8C4B-8868-4758A78C41C3}"/>
              </a:ext>
            </a:extLst>
          </p:cNvPr>
          <p:cNvCxnSpPr>
            <a:cxnSpLocks/>
          </p:cNvCxnSpPr>
          <p:nvPr/>
        </p:nvCxnSpPr>
        <p:spPr>
          <a:xfrm>
            <a:off x="4760489" y="4688472"/>
            <a:ext cx="0" cy="993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A224681C-CF62-B643-B576-338B032D660D}"/>
              </a:ext>
            </a:extLst>
          </p:cNvPr>
          <p:cNvCxnSpPr>
            <a:cxnSpLocks/>
          </p:cNvCxnSpPr>
          <p:nvPr/>
        </p:nvCxnSpPr>
        <p:spPr>
          <a:xfrm>
            <a:off x="6216336" y="4688059"/>
            <a:ext cx="0" cy="993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TextBox 168">
            <a:extLst>
              <a:ext uri="{FF2B5EF4-FFF2-40B4-BE49-F238E27FC236}">
                <a16:creationId xmlns:a16="http://schemas.microsoft.com/office/drawing/2014/main" id="{EBED7568-EBB4-7643-BA79-B7640AEFDD0F}"/>
              </a:ext>
            </a:extLst>
          </p:cNvPr>
          <p:cNvSpPr txBox="1"/>
          <p:nvPr/>
        </p:nvSpPr>
        <p:spPr>
          <a:xfrm>
            <a:off x="219054" y="1279678"/>
            <a:ext cx="95273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Kate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Shea </a:t>
            </a:r>
          </a:p>
          <a:p>
            <a:pPr algn="ctr"/>
            <a:r>
              <a:rPr lang="en-US" sz="600" b="1" dirty="0">
                <a:solidFill>
                  <a:srgbClr val="0000FF"/>
                </a:solidFill>
              </a:rPr>
              <a:t> </a:t>
            </a:r>
            <a:r>
              <a:rPr lang="en-US" sz="600" b="1" dirty="0"/>
              <a:t>1788 - 1878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EA69649D-6F59-5A4D-ABEF-F8CE4CD8EE7E}"/>
              </a:ext>
            </a:extLst>
          </p:cNvPr>
          <p:cNvSpPr txBox="1"/>
          <p:nvPr/>
        </p:nvSpPr>
        <p:spPr>
          <a:xfrm>
            <a:off x="838556" y="1278740"/>
            <a:ext cx="680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Cornelius Connell</a:t>
            </a:r>
          </a:p>
          <a:p>
            <a:pPr algn="ctr"/>
            <a:r>
              <a:rPr lang="en-US" sz="600" dirty="0"/>
              <a:t>Ballycarberry</a:t>
            </a:r>
          </a:p>
          <a:p>
            <a:pPr algn="ctr"/>
            <a:r>
              <a:rPr lang="en-US" sz="600" dirty="0"/>
              <a:t>Co. Kerry</a:t>
            </a:r>
          </a:p>
          <a:p>
            <a:pPr algn="ctr"/>
            <a:endParaRPr lang="en-US" sz="800" b="1" dirty="0">
              <a:solidFill>
                <a:srgbClr val="0000FF"/>
              </a:solidFill>
            </a:endParaRPr>
          </a:p>
        </p:txBody>
      </p: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02E40D28-8B82-5B43-B75C-605A8299CD63}"/>
              </a:ext>
            </a:extLst>
          </p:cNvPr>
          <p:cNvGrpSpPr/>
          <p:nvPr/>
        </p:nvGrpSpPr>
        <p:grpSpPr>
          <a:xfrm>
            <a:off x="630136" y="1977754"/>
            <a:ext cx="422838" cy="398863"/>
            <a:chOff x="4218937" y="244055"/>
            <a:chExt cx="161869" cy="158817"/>
          </a:xfrm>
        </p:grpSpPr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773BDE3E-FB0C-2540-B723-1E5E12E5FA0D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4055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08A7D13C-096E-3C46-A944-F78D8DE7F0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1" name="TextBox 200">
            <a:extLst>
              <a:ext uri="{FF2B5EF4-FFF2-40B4-BE49-F238E27FC236}">
                <a16:creationId xmlns:a16="http://schemas.microsoft.com/office/drawing/2014/main" id="{E981C19C-65E2-1042-AF08-1A14D4788B5B}"/>
              </a:ext>
            </a:extLst>
          </p:cNvPr>
          <p:cNvSpPr txBox="1"/>
          <p:nvPr/>
        </p:nvSpPr>
        <p:spPr>
          <a:xfrm>
            <a:off x="1186302" y="1282558"/>
            <a:ext cx="918583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Ellen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Quinn</a:t>
            </a:r>
          </a:p>
        </p:txBody>
      </p: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4E925DC8-B6E6-B841-8799-CBEBE417D932}"/>
              </a:ext>
            </a:extLst>
          </p:cNvPr>
          <p:cNvGrpSpPr/>
          <p:nvPr/>
        </p:nvGrpSpPr>
        <p:grpSpPr>
          <a:xfrm>
            <a:off x="1368556" y="1447114"/>
            <a:ext cx="161869" cy="385832"/>
            <a:chOff x="4218937" y="244055"/>
            <a:chExt cx="161869" cy="158817"/>
          </a:xfrm>
        </p:grpSpPr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73F7C2AE-B18B-C44B-9D0D-FC91C9EC4EBA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4055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E981C122-06E0-E941-8B79-10620A7567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E31EAAAC-79CE-2F44-8E1E-EDA05223E7B2}"/>
              </a:ext>
            </a:extLst>
          </p:cNvPr>
          <p:cNvGrpSpPr/>
          <p:nvPr/>
        </p:nvGrpSpPr>
        <p:grpSpPr>
          <a:xfrm>
            <a:off x="1993363" y="1969004"/>
            <a:ext cx="170618" cy="451039"/>
            <a:chOff x="4218937" y="244055"/>
            <a:chExt cx="161869" cy="158817"/>
          </a:xfrm>
        </p:grpSpPr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154D381D-87AC-4D47-867F-8CB566638A33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4055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ADC44EAE-53CF-D742-876E-76F9A6C419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CBDC213D-59E7-824A-A7DD-1D9EF7D54A25}"/>
              </a:ext>
            </a:extLst>
          </p:cNvPr>
          <p:cNvGrpSpPr/>
          <p:nvPr/>
        </p:nvGrpSpPr>
        <p:grpSpPr>
          <a:xfrm>
            <a:off x="5558201" y="1958392"/>
            <a:ext cx="437725" cy="483321"/>
            <a:chOff x="4218937" y="245833"/>
            <a:chExt cx="161869" cy="158817"/>
          </a:xfrm>
        </p:grpSpPr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EEC34488-99EC-1648-8BDC-8CA35C73CF9F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5833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id="{F8DEE745-EC5A-874B-88D7-F642BAEFFD8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4" name="TextBox 213">
            <a:extLst>
              <a:ext uri="{FF2B5EF4-FFF2-40B4-BE49-F238E27FC236}">
                <a16:creationId xmlns:a16="http://schemas.microsoft.com/office/drawing/2014/main" id="{8AC81CD6-E27D-FB49-8069-90275039F597}"/>
              </a:ext>
            </a:extLst>
          </p:cNvPr>
          <p:cNvSpPr txBox="1"/>
          <p:nvPr/>
        </p:nvSpPr>
        <p:spPr>
          <a:xfrm>
            <a:off x="1503987" y="1798976"/>
            <a:ext cx="62596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Michael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Sullivan</a:t>
            </a:r>
          </a:p>
          <a:p>
            <a:pPr algn="ctr"/>
            <a:r>
              <a:rPr lang="en-US" sz="600" b="1" dirty="0"/>
              <a:t>d.c.1909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7E50FFAA-A82B-4A44-B9CA-044C7D0EF5A8}"/>
              </a:ext>
            </a:extLst>
          </p:cNvPr>
          <p:cNvSpPr txBox="1"/>
          <p:nvPr/>
        </p:nvSpPr>
        <p:spPr>
          <a:xfrm>
            <a:off x="1994327" y="1801806"/>
            <a:ext cx="614991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Ellen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Sullivan</a:t>
            </a:r>
          </a:p>
          <a:p>
            <a:pPr algn="ctr"/>
            <a:r>
              <a:rPr lang="en-US" sz="600" b="1" dirty="0">
                <a:solidFill>
                  <a:srgbClr val="0000FF"/>
                </a:solidFill>
              </a:rPr>
              <a:t>1872 – 1960</a:t>
            </a:r>
          </a:p>
        </p:txBody>
      </p: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F6718491-5665-E84C-B3FD-BE80B7D6E2A5}"/>
              </a:ext>
            </a:extLst>
          </p:cNvPr>
          <p:cNvGrpSpPr/>
          <p:nvPr/>
        </p:nvGrpSpPr>
        <p:grpSpPr>
          <a:xfrm>
            <a:off x="1163830" y="2585172"/>
            <a:ext cx="633974" cy="398863"/>
            <a:chOff x="4218937" y="244055"/>
            <a:chExt cx="161869" cy="158817"/>
          </a:xfrm>
        </p:grpSpPr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515FD598-28C5-104C-ACC8-92E3094DE1EE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4055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B2461F14-5105-6B41-B080-DF6CEE7C6A0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3" name="TextBox 302">
            <a:extLst>
              <a:ext uri="{FF2B5EF4-FFF2-40B4-BE49-F238E27FC236}">
                <a16:creationId xmlns:a16="http://schemas.microsoft.com/office/drawing/2014/main" id="{6B88D043-F259-5F4F-9AA7-BA9E59B83CF6}"/>
              </a:ext>
            </a:extLst>
          </p:cNvPr>
          <p:cNvSpPr txBox="1"/>
          <p:nvPr/>
        </p:nvSpPr>
        <p:spPr>
          <a:xfrm>
            <a:off x="2984995" y="2413664"/>
            <a:ext cx="566181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Rose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McCabe</a:t>
            </a:r>
          </a:p>
          <a:p>
            <a:pPr algn="ctr"/>
            <a:r>
              <a:rPr lang="en-US" sz="600" b="1" dirty="0"/>
              <a:t>1878 – 1960</a:t>
            </a:r>
          </a:p>
          <a:p>
            <a:pPr algn="ctr"/>
            <a:r>
              <a:rPr lang="en-US" sz="600" dirty="0"/>
              <a:t>Kilbride</a:t>
            </a:r>
          </a:p>
          <a:p>
            <a:pPr algn="ctr"/>
            <a:r>
              <a:rPr lang="en-US" sz="600" dirty="0"/>
              <a:t>Co. Cavan</a:t>
            </a:r>
          </a:p>
          <a:p>
            <a:pPr algn="ctr"/>
            <a:endParaRPr lang="en-US" sz="600" b="1" dirty="0"/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814AF51A-2CF8-2240-900B-6F401EB69268}"/>
              </a:ext>
            </a:extLst>
          </p:cNvPr>
          <p:cNvSpPr txBox="1"/>
          <p:nvPr/>
        </p:nvSpPr>
        <p:spPr>
          <a:xfrm>
            <a:off x="3536528" y="3020624"/>
            <a:ext cx="777777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Anna (Nancy)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 Mahon</a:t>
            </a:r>
          </a:p>
          <a:p>
            <a:pPr algn="ctr"/>
            <a:r>
              <a:rPr lang="en-US" sz="600" b="1" dirty="0"/>
              <a:t>1905 – 1984</a:t>
            </a:r>
          </a:p>
          <a:p>
            <a:pPr algn="ctr"/>
            <a:r>
              <a:rPr lang="en-US" sz="600" dirty="0"/>
              <a:t>Oldcastle</a:t>
            </a:r>
          </a:p>
          <a:p>
            <a:pPr algn="ctr"/>
            <a:r>
              <a:rPr lang="en-US" sz="600" dirty="0"/>
              <a:t>Co. Meath</a:t>
            </a:r>
          </a:p>
          <a:p>
            <a:pPr algn="ctr"/>
            <a:endParaRPr lang="en-US" sz="600" b="1" dirty="0"/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CDC07A3E-5E06-BD4B-8FB2-8E15A87C79C4}"/>
              </a:ext>
            </a:extLst>
          </p:cNvPr>
          <p:cNvSpPr txBox="1"/>
          <p:nvPr/>
        </p:nvSpPr>
        <p:spPr>
          <a:xfrm>
            <a:off x="4224373" y="2421821"/>
            <a:ext cx="566181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Thomas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Mahon</a:t>
            </a:r>
          </a:p>
          <a:p>
            <a:pPr algn="ctr"/>
            <a:r>
              <a:rPr lang="en-US" sz="600" b="1" dirty="0"/>
              <a:t>1871 – 1919</a:t>
            </a:r>
          </a:p>
          <a:p>
            <a:pPr algn="ctr"/>
            <a:r>
              <a:rPr lang="en-US" sz="600" dirty="0"/>
              <a:t>Oldcastle</a:t>
            </a:r>
          </a:p>
          <a:p>
            <a:pPr algn="ctr"/>
            <a:r>
              <a:rPr lang="en-US" sz="600" dirty="0"/>
              <a:t>Co. Meath</a:t>
            </a:r>
          </a:p>
          <a:p>
            <a:pPr algn="ctr"/>
            <a:endParaRPr lang="en-US" sz="600" b="1" dirty="0"/>
          </a:p>
        </p:txBody>
      </p:sp>
      <p:sp>
        <p:nvSpPr>
          <p:cNvPr id="307" name="TextBox 306">
            <a:extLst>
              <a:ext uri="{FF2B5EF4-FFF2-40B4-BE49-F238E27FC236}">
                <a16:creationId xmlns:a16="http://schemas.microsoft.com/office/drawing/2014/main" id="{BAD4518E-0647-B040-8BA5-171D58A4FCBC}"/>
              </a:ext>
            </a:extLst>
          </p:cNvPr>
          <p:cNvSpPr txBox="1"/>
          <p:nvPr/>
        </p:nvSpPr>
        <p:spPr>
          <a:xfrm>
            <a:off x="2475283" y="1799786"/>
            <a:ext cx="566181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Michael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McCabe</a:t>
            </a:r>
          </a:p>
          <a:p>
            <a:pPr algn="ctr"/>
            <a:r>
              <a:rPr lang="en-US" sz="600" b="1" dirty="0"/>
              <a:t>1837 – 1919</a:t>
            </a:r>
          </a:p>
          <a:p>
            <a:pPr algn="ctr"/>
            <a:r>
              <a:rPr lang="en-US" sz="600" dirty="0"/>
              <a:t>Kilbride</a:t>
            </a:r>
          </a:p>
          <a:p>
            <a:pPr algn="ctr"/>
            <a:r>
              <a:rPr lang="en-US" sz="600" dirty="0"/>
              <a:t>Co. Cavan</a:t>
            </a:r>
          </a:p>
          <a:p>
            <a:pPr algn="ctr"/>
            <a:endParaRPr lang="en-US" sz="600" b="1" dirty="0"/>
          </a:p>
        </p:txBody>
      </p:sp>
      <p:sp>
        <p:nvSpPr>
          <p:cNvPr id="308" name="TextBox 307">
            <a:extLst>
              <a:ext uri="{FF2B5EF4-FFF2-40B4-BE49-F238E27FC236}">
                <a16:creationId xmlns:a16="http://schemas.microsoft.com/office/drawing/2014/main" id="{4D603996-520E-0041-A743-50CDDE78D9B0}"/>
              </a:ext>
            </a:extLst>
          </p:cNvPr>
          <p:cNvSpPr txBox="1"/>
          <p:nvPr/>
        </p:nvSpPr>
        <p:spPr>
          <a:xfrm>
            <a:off x="3678202" y="2435578"/>
            <a:ext cx="35491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 dirty="0"/>
              <a:t>1900</a:t>
            </a:r>
          </a:p>
        </p:txBody>
      </p:sp>
      <p:sp>
        <p:nvSpPr>
          <p:cNvPr id="309" name="TextBox 308">
            <a:extLst>
              <a:ext uri="{FF2B5EF4-FFF2-40B4-BE49-F238E27FC236}">
                <a16:creationId xmlns:a16="http://schemas.microsoft.com/office/drawing/2014/main" id="{BC022B8D-E32A-CB42-8FFC-074F6889B890}"/>
              </a:ext>
            </a:extLst>
          </p:cNvPr>
          <p:cNvSpPr txBox="1"/>
          <p:nvPr/>
        </p:nvSpPr>
        <p:spPr>
          <a:xfrm>
            <a:off x="3491689" y="1802580"/>
            <a:ext cx="566181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Bridget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Gibney</a:t>
            </a:r>
          </a:p>
          <a:p>
            <a:pPr algn="ctr"/>
            <a:r>
              <a:rPr lang="en-US" sz="600" b="1" dirty="0"/>
              <a:t>1839 – 1909</a:t>
            </a:r>
          </a:p>
          <a:p>
            <a:pPr algn="ctr"/>
            <a:r>
              <a:rPr lang="en-US" sz="600" dirty="0"/>
              <a:t>Moat</a:t>
            </a:r>
          </a:p>
          <a:p>
            <a:pPr algn="ctr"/>
            <a:r>
              <a:rPr lang="en-US" sz="600" dirty="0"/>
              <a:t>Co. Meath</a:t>
            </a:r>
          </a:p>
          <a:p>
            <a:pPr algn="ctr"/>
            <a:endParaRPr lang="en-US" sz="600" b="1" dirty="0"/>
          </a:p>
        </p:txBody>
      </p:sp>
      <p:grpSp>
        <p:nvGrpSpPr>
          <p:cNvPr id="311" name="Group 310">
            <a:extLst>
              <a:ext uri="{FF2B5EF4-FFF2-40B4-BE49-F238E27FC236}">
                <a16:creationId xmlns:a16="http://schemas.microsoft.com/office/drawing/2014/main" id="{D54EBCB5-6432-F84A-84E8-A489706A65FB}"/>
              </a:ext>
            </a:extLst>
          </p:cNvPr>
          <p:cNvGrpSpPr/>
          <p:nvPr/>
        </p:nvGrpSpPr>
        <p:grpSpPr>
          <a:xfrm>
            <a:off x="2935221" y="1980995"/>
            <a:ext cx="644889" cy="438810"/>
            <a:chOff x="3931553" y="774216"/>
            <a:chExt cx="224292" cy="324377"/>
          </a:xfrm>
        </p:grpSpPr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DD04C265-D415-8142-8818-0D53B9BE63BF}"/>
                </a:ext>
              </a:extLst>
            </p:cNvPr>
            <p:cNvCxnSpPr/>
            <p:nvPr/>
          </p:nvCxnSpPr>
          <p:spPr>
            <a:xfrm>
              <a:off x="3931553" y="774216"/>
              <a:ext cx="224292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>
              <a:extLst>
                <a:ext uri="{FF2B5EF4-FFF2-40B4-BE49-F238E27FC236}">
                  <a16:creationId xmlns:a16="http://schemas.microsoft.com/office/drawing/2014/main" id="{EDDC59C7-E213-404B-8AA1-C5075D268081}"/>
                </a:ext>
              </a:extLst>
            </p:cNvPr>
            <p:cNvCxnSpPr>
              <a:cxnSpLocks/>
            </p:cNvCxnSpPr>
            <p:nvPr/>
          </p:nvCxnSpPr>
          <p:spPr>
            <a:xfrm>
              <a:off x="4044151" y="774991"/>
              <a:ext cx="0" cy="32360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7443B9F4-CA25-624C-874B-BA05843E85E9}"/>
              </a:ext>
            </a:extLst>
          </p:cNvPr>
          <p:cNvGrpSpPr/>
          <p:nvPr/>
        </p:nvGrpSpPr>
        <p:grpSpPr>
          <a:xfrm>
            <a:off x="2171241" y="914014"/>
            <a:ext cx="194277" cy="339650"/>
            <a:chOff x="1305669" y="2740317"/>
            <a:chExt cx="3631974" cy="558247"/>
          </a:xfrm>
        </p:grpSpPr>
        <p:cxnSp>
          <p:nvCxnSpPr>
            <p:cNvPr id="317" name="Straight Connector 316">
              <a:extLst>
                <a:ext uri="{FF2B5EF4-FFF2-40B4-BE49-F238E27FC236}">
                  <a16:creationId xmlns:a16="http://schemas.microsoft.com/office/drawing/2014/main" id="{6CBD8CE2-1FE8-2D4F-9640-A6D1C973036A}"/>
                </a:ext>
              </a:extLst>
            </p:cNvPr>
            <p:cNvCxnSpPr>
              <a:cxnSpLocks/>
            </p:cNvCxnSpPr>
            <p:nvPr/>
          </p:nvCxnSpPr>
          <p:spPr>
            <a:xfrm>
              <a:off x="3183241" y="2746552"/>
              <a:ext cx="5257" cy="55201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Straight Connector 317">
              <a:extLst>
                <a:ext uri="{FF2B5EF4-FFF2-40B4-BE49-F238E27FC236}">
                  <a16:creationId xmlns:a16="http://schemas.microsoft.com/office/drawing/2014/main" id="{2CE2553C-C020-B442-840F-B781CB3DBE7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05669" y="2740317"/>
              <a:ext cx="3631974" cy="6235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2" name="Group 321">
            <a:extLst>
              <a:ext uri="{FF2B5EF4-FFF2-40B4-BE49-F238E27FC236}">
                <a16:creationId xmlns:a16="http://schemas.microsoft.com/office/drawing/2014/main" id="{EEB76630-E9B5-EA4C-A4F4-A5C51E45BBDD}"/>
              </a:ext>
            </a:extLst>
          </p:cNvPr>
          <p:cNvGrpSpPr/>
          <p:nvPr/>
        </p:nvGrpSpPr>
        <p:grpSpPr>
          <a:xfrm>
            <a:off x="3416815" y="2580565"/>
            <a:ext cx="881056" cy="398863"/>
            <a:chOff x="4218937" y="244055"/>
            <a:chExt cx="161869" cy="158817"/>
          </a:xfrm>
        </p:grpSpPr>
        <p:cxnSp>
          <p:nvCxnSpPr>
            <p:cNvPr id="323" name="Straight Connector 322">
              <a:extLst>
                <a:ext uri="{FF2B5EF4-FFF2-40B4-BE49-F238E27FC236}">
                  <a16:creationId xmlns:a16="http://schemas.microsoft.com/office/drawing/2014/main" id="{9C83E344-0745-F74C-9E64-6CB9B123E35A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4055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>
              <a:extLst>
                <a:ext uri="{FF2B5EF4-FFF2-40B4-BE49-F238E27FC236}">
                  <a16:creationId xmlns:a16="http://schemas.microsoft.com/office/drawing/2014/main" id="{9C2B0477-5CE7-144A-92E5-6E09E72C56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5" name="TextBox 324">
            <a:extLst>
              <a:ext uri="{FF2B5EF4-FFF2-40B4-BE49-F238E27FC236}">
                <a16:creationId xmlns:a16="http://schemas.microsoft.com/office/drawing/2014/main" id="{C89134BF-1A72-214D-877A-8F4C2FF3F170}"/>
              </a:ext>
            </a:extLst>
          </p:cNvPr>
          <p:cNvSpPr txBox="1"/>
          <p:nvPr/>
        </p:nvSpPr>
        <p:spPr>
          <a:xfrm>
            <a:off x="1300761" y="2443733"/>
            <a:ext cx="35491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 dirty="0"/>
              <a:t>1895</a:t>
            </a:r>
          </a:p>
        </p:txBody>
      </p:sp>
      <p:sp>
        <p:nvSpPr>
          <p:cNvPr id="326" name="TextBox 325">
            <a:extLst>
              <a:ext uri="{FF2B5EF4-FFF2-40B4-BE49-F238E27FC236}">
                <a16:creationId xmlns:a16="http://schemas.microsoft.com/office/drawing/2014/main" id="{F215218A-866C-2D4D-B733-006A2DDC365F}"/>
              </a:ext>
            </a:extLst>
          </p:cNvPr>
          <p:cNvSpPr txBox="1"/>
          <p:nvPr/>
        </p:nvSpPr>
        <p:spPr>
          <a:xfrm>
            <a:off x="1988409" y="1279070"/>
            <a:ext cx="5661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Thomas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McCabe</a:t>
            </a:r>
          </a:p>
          <a:p>
            <a:pPr algn="ctr"/>
            <a:r>
              <a:rPr lang="en-US" sz="600" b="1" dirty="0"/>
              <a:t>1791 – 1878</a:t>
            </a:r>
          </a:p>
          <a:p>
            <a:pPr algn="ctr"/>
            <a:r>
              <a:rPr lang="en-US" sz="600" dirty="0" err="1"/>
              <a:t>Kilbride</a:t>
            </a:r>
            <a:endParaRPr lang="en-US" sz="600" dirty="0"/>
          </a:p>
          <a:p>
            <a:pPr algn="ctr"/>
            <a:r>
              <a:rPr lang="en-US" sz="600" dirty="0"/>
              <a:t>Co. </a:t>
            </a:r>
            <a:r>
              <a:rPr lang="en-US" sz="600" dirty="0" err="1"/>
              <a:t>Cavan</a:t>
            </a:r>
            <a:endParaRPr lang="en-US" sz="600" dirty="0"/>
          </a:p>
          <a:p>
            <a:pPr algn="ctr"/>
            <a:endParaRPr lang="en-US" sz="600" b="1" dirty="0"/>
          </a:p>
        </p:txBody>
      </p:sp>
      <p:sp>
        <p:nvSpPr>
          <p:cNvPr id="327" name="TextBox 326">
            <a:extLst>
              <a:ext uri="{FF2B5EF4-FFF2-40B4-BE49-F238E27FC236}">
                <a16:creationId xmlns:a16="http://schemas.microsoft.com/office/drawing/2014/main" id="{14BA57BE-2B5A-5A43-B3A5-A45ECA585143}"/>
              </a:ext>
            </a:extLst>
          </p:cNvPr>
          <p:cNvSpPr txBox="1"/>
          <p:nvPr/>
        </p:nvSpPr>
        <p:spPr>
          <a:xfrm>
            <a:off x="2781178" y="1279316"/>
            <a:ext cx="5998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Catherine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Colrick</a:t>
            </a:r>
          </a:p>
          <a:p>
            <a:pPr algn="ctr"/>
            <a:r>
              <a:rPr lang="en-US" sz="600" b="1" dirty="0"/>
              <a:t>1797-1864</a:t>
            </a:r>
          </a:p>
          <a:p>
            <a:pPr algn="ctr"/>
            <a:r>
              <a:rPr lang="en-US" sz="600" dirty="0" err="1"/>
              <a:t>Killycully</a:t>
            </a:r>
            <a:endParaRPr lang="en-US" sz="600" dirty="0"/>
          </a:p>
          <a:p>
            <a:pPr algn="ctr"/>
            <a:r>
              <a:rPr lang="en-US" sz="600" dirty="0"/>
              <a:t>Co. </a:t>
            </a:r>
            <a:r>
              <a:rPr lang="en-US" sz="600" dirty="0" err="1"/>
              <a:t>Cavan</a:t>
            </a:r>
            <a:endParaRPr lang="en-US" sz="600" dirty="0"/>
          </a:p>
          <a:p>
            <a:pPr algn="ctr"/>
            <a:endParaRPr lang="en-US" sz="600" b="1" dirty="0"/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5C741BDB-DBBE-1846-95E7-46B147738293}"/>
              </a:ext>
            </a:extLst>
          </p:cNvPr>
          <p:cNvSpPr txBox="1"/>
          <p:nvPr/>
        </p:nvSpPr>
        <p:spPr>
          <a:xfrm>
            <a:off x="1766312" y="733765"/>
            <a:ext cx="5293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Luke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McCabe</a:t>
            </a:r>
          </a:p>
          <a:p>
            <a:pPr algn="ctr"/>
            <a:r>
              <a:rPr lang="en-US" sz="600" b="1" dirty="0"/>
              <a:t>b. 1765</a:t>
            </a:r>
          </a:p>
          <a:p>
            <a:pPr algn="ctr"/>
            <a:r>
              <a:rPr lang="en-US" sz="600" dirty="0" err="1"/>
              <a:t>Kilbride</a:t>
            </a:r>
            <a:endParaRPr lang="en-US" sz="600" dirty="0"/>
          </a:p>
          <a:p>
            <a:pPr algn="ctr"/>
            <a:r>
              <a:rPr lang="en-US" sz="600" dirty="0"/>
              <a:t>Co. </a:t>
            </a:r>
            <a:r>
              <a:rPr lang="en-US" sz="600" dirty="0" err="1"/>
              <a:t>Cavan</a:t>
            </a:r>
            <a:endParaRPr lang="en-US" sz="600" dirty="0"/>
          </a:p>
          <a:p>
            <a:pPr algn="ctr"/>
            <a:r>
              <a:rPr lang="en-US" sz="600" b="1" dirty="0"/>
              <a:t> </a:t>
            </a: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0853CDB5-03EA-5D4B-990D-03029C208B4D}"/>
              </a:ext>
            </a:extLst>
          </p:cNvPr>
          <p:cNvSpPr txBox="1"/>
          <p:nvPr/>
        </p:nvSpPr>
        <p:spPr>
          <a:xfrm>
            <a:off x="2248218" y="734002"/>
            <a:ext cx="4940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Bridget</a:t>
            </a:r>
          </a:p>
          <a:p>
            <a:pPr algn="ctr"/>
            <a:r>
              <a:rPr lang="en-US" sz="600" b="1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en-US" sz="600" b="1" dirty="0"/>
              <a:t>b. 1766</a:t>
            </a:r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A4E7F11D-7BD8-AF4F-BCC9-BF1EC2115140}"/>
              </a:ext>
            </a:extLst>
          </p:cNvPr>
          <p:cNvSpPr txBox="1"/>
          <p:nvPr/>
        </p:nvSpPr>
        <p:spPr>
          <a:xfrm>
            <a:off x="2624828" y="734958"/>
            <a:ext cx="494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Owen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Colrick</a:t>
            </a:r>
          </a:p>
          <a:p>
            <a:pPr algn="ctr"/>
            <a:r>
              <a:rPr lang="en-US" sz="600" b="1" dirty="0"/>
              <a:t>b. 1765</a:t>
            </a:r>
          </a:p>
          <a:p>
            <a:pPr algn="ctr"/>
            <a:r>
              <a:rPr lang="en-US" sz="600" dirty="0" err="1"/>
              <a:t>Killycully</a:t>
            </a:r>
            <a:endParaRPr lang="en-US" sz="600" dirty="0"/>
          </a:p>
          <a:p>
            <a:pPr algn="ctr"/>
            <a:r>
              <a:rPr lang="en-US" sz="600" dirty="0"/>
              <a:t>Co. </a:t>
            </a:r>
            <a:r>
              <a:rPr lang="en-US" sz="600" dirty="0" err="1"/>
              <a:t>Cavan</a:t>
            </a:r>
            <a:endParaRPr lang="en-US" sz="600" dirty="0"/>
          </a:p>
          <a:p>
            <a:pPr algn="ctr"/>
            <a:endParaRPr lang="en-US" sz="600" b="1" dirty="0"/>
          </a:p>
        </p:txBody>
      </p:sp>
      <p:sp>
        <p:nvSpPr>
          <p:cNvPr id="334" name="TextBox 333">
            <a:extLst>
              <a:ext uri="{FF2B5EF4-FFF2-40B4-BE49-F238E27FC236}">
                <a16:creationId xmlns:a16="http://schemas.microsoft.com/office/drawing/2014/main" id="{58A71B2E-B9D6-1444-8053-BD92F7220D26}"/>
              </a:ext>
            </a:extLst>
          </p:cNvPr>
          <p:cNvSpPr txBox="1"/>
          <p:nvPr/>
        </p:nvSpPr>
        <p:spPr>
          <a:xfrm>
            <a:off x="3005806" y="734535"/>
            <a:ext cx="61106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Catherine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en-US" sz="600" b="1" dirty="0"/>
              <a:t>b. 1773</a:t>
            </a:r>
          </a:p>
        </p:txBody>
      </p:sp>
      <p:grpSp>
        <p:nvGrpSpPr>
          <p:cNvPr id="335" name="Group 334">
            <a:extLst>
              <a:ext uri="{FF2B5EF4-FFF2-40B4-BE49-F238E27FC236}">
                <a16:creationId xmlns:a16="http://schemas.microsoft.com/office/drawing/2014/main" id="{19BF585D-E85C-A64D-8639-5813D7879C57}"/>
              </a:ext>
            </a:extLst>
          </p:cNvPr>
          <p:cNvGrpSpPr/>
          <p:nvPr/>
        </p:nvGrpSpPr>
        <p:grpSpPr>
          <a:xfrm>
            <a:off x="3017204" y="909188"/>
            <a:ext cx="144892" cy="365814"/>
            <a:chOff x="3931553" y="774216"/>
            <a:chExt cx="224292" cy="310441"/>
          </a:xfrm>
        </p:grpSpPr>
        <p:cxnSp>
          <p:nvCxnSpPr>
            <p:cNvPr id="336" name="Straight Connector 335">
              <a:extLst>
                <a:ext uri="{FF2B5EF4-FFF2-40B4-BE49-F238E27FC236}">
                  <a16:creationId xmlns:a16="http://schemas.microsoft.com/office/drawing/2014/main" id="{B7A4E474-BF86-7046-9E1F-CFD636E6595A}"/>
                </a:ext>
              </a:extLst>
            </p:cNvPr>
            <p:cNvCxnSpPr/>
            <p:nvPr/>
          </p:nvCxnSpPr>
          <p:spPr>
            <a:xfrm>
              <a:off x="3931553" y="774216"/>
              <a:ext cx="224292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Connector 336">
              <a:extLst>
                <a:ext uri="{FF2B5EF4-FFF2-40B4-BE49-F238E27FC236}">
                  <a16:creationId xmlns:a16="http://schemas.microsoft.com/office/drawing/2014/main" id="{D36A4CC0-514C-BC43-9678-142100A5AA21}"/>
                </a:ext>
              </a:extLst>
            </p:cNvPr>
            <p:cNvCxnSpPr/>
            <p:nvPr/>
          </p:nvCxnSpPr>
          <p:spPr>
            <a:xfrm flipH="1">
              <a:off x="4041256" y="782032"/>
              <a:ext cx="2895" cy="302625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8" name="Group 347">
            <a:extLst>
              <a:ext uri="{FF2B5EF4-FFF2-40B4-BE49-F238E27FC236}">
                <a16:creationId xmlns:a16="http://schemas.microsoft.com/office/drawing/2014/main" id="{57A739BA-D6D0-FE43-8A80-892D47E63B17}"/>
              </a:ext>
            </a:extLst>
          </p:cNvPr>
          <p:cNvGrpSpPr/>
          <p:nvPr/>
        </p:nvGrpSpPr>
        <p:grpSpPr>
          <a:xfrm>
            <a:off x="2477237" y="1466358"/>
            <a:ext cx="419127" cy="357069"/>
            <a:chOff x="3931553" y="772705"/>
            <a:chExt cx="224292" cy="302625"/>
          </a:xfrm>
        </p:grpSpPr>
        <p:cxnSp>
          <p:nvCxnSpPr>
            <p:cNvPr id="349" name="Straight Connector 348">
              <a:extLst>
                <a:ext uri="{FF2B5EF4-FFF2-40B4-BE49-F238E27FC236}">
                  <a16:creationId xmlns:a16="http://schemas.microsoft.com/office/drawing/2014/main" id="{B2C94282-3C34-7B40-AC2C-9F0AC68885A5}"/>
                </a:ext>
              </a:extLst>
            </p:cNvPr>
            <p:cNvCxnSpPr/>
            <p:nvPr/>
          </p:nvCxnSpPr>
          <p:spPr>
            <a:xfrm>
              <a:off x="3931553" y="774216"/>
              <a:ext cx="224292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Straight Connector 349">
              <a:extLst>
                <a:ext uri="{FF2B5EF4-FFF2-40B4-BE49-F238E27FC236}">
                  <a16:creationId xmlns:a16="http://schemas.microsoft.com/office/drawing/2014/main" id="{238D9490-EBE1-4449-A55C-BCAA677EE852}"/>
                </a:ext>
              </a:extLst>
            </p:cNvPr>
            <p:cNvCxnSpPr/>
            <p:nvPr/>
          </p:nvCxnSpPr>
          <p:spPr>
            <a:xfrm flipH="1">
              <a:off x="4047774" y="772705"/>
              <a:ext cx="2895" cy="302625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4" name="TextBox 353">
            <a:extLst>
              <a:ext uri="{FF2B5EF4-FFF2-40B4-BE49-F238E27FC236}">
                <a16:creationId xmlns:a16="http://schemas.microsoft.com/office/drawing/2014/main" id="{B36AA3F1-6B4F-6E48-89AF-744FCBE79CFD}"/>
              </a:ext>
            </a:extLst>
          </p:cNvPr>
          <p:cNvSpPr txBox="1"/>
          <p:nvPr/>
        </p:nvSpPr>
        <p:spPr>
          <a:xfrm>
            <a:off x="3794170" y="1275629"/>
            <a:ext cx="5661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Thomas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Gibney</a:t>
            </a:r>
          </a:p>
          <a:p>
            <a:pPr algn="ctr"/>
            <a:r>
              <a:rPr lang="en-US" sz="600" b="1" dirty="0"/>
              <a:t>1791 – 1878</a:t>
            </a:r>
          </a:p>
          <a:p>
            <a:pPr algn="ctr"/>
            <a:r>
              <a:rPr lang="en-US" sz="600" dirty="0"/>
              <a:t>Moat</a:t>
            </a:r>
          </a:p>
          <a:p>
            <a:pPr algn="ctr"/>
            <a:r>
              <a:rPr lang="en-US" sz="600" dirty="0"/>
              <a:t>Co. Meath</a:t>
            </a:r>
          </a:p>
          <a:p>
            <a:pPr algn="ctr"/>
            <a:endParaRPr lang="en-US" sz="600" b="1" dirty="0"/>
          </a:p>
        </p:txBody>
      </p:sp>
      <p:sp>
        <p:nvSpPr>
          <p:cNvPr id="355" name="TextBox 354">
            <a:extLst>
              <a:ext uri="{FF2B5EF4-FFF2-40B4-BE49-F238E27FC236}">
                <a16:creationId xmlns:a16="http://schemas.microsoft.com/office/drawing/2014/main" id="{A9AA11FC-AED6-874D-AC02-B67CA6C0D669}"/>
              </a:ext>
            </a:extLst>
          </p:cNvPr>
          <p:cNvSpPr txBox="1"/>
          <p:nvPr/>
        </p:nvSpPr>
        <p:spPr>
          <a:xfrm>
            <a:off x="3272344" y="1276470"/>
            <a:ext cx="620683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Margaret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Fagan</a:t>
            </a:r>
          </a:p>
          <a:p>
            <a:pPr algn="ctr"/>
            <a:r>
              <a:rPr lang="en-US" sz="600" b="1" dirty="0"/>
              <a:t>1804 - 1874</a:t>
            </a:r>
          </a:p>
        </p:txBody>
      </p:sp>
      <p:sp>
        <p:nvSpPr>
          <p:cNvPr id="356" name="TextBox 355">
            <a:extLst>
              <a:ext uri="{FF2B5EF4-FFF2-40B4-BE49-F238E27FC236}">
                <a16:creationId xmlns:a16="http://schemas.microsoft.com/office/drawing/2014/main" id="{261A4746-5EB6-074E-A939-58AA2B550789}"/>
              </a:ext>
            </a:extLst>
          </p:cNvPr>
          <p:cNvSpPr txBox="1"/>
          <p:nvPr/>
        </p:nvSpPr>
        <p:spPr>
          <a:xfrm>
            <a:off x="4014862" y="738426"/>
            <a:ext cx="54829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John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Gibney</a:t>
            </a:r>
          </a:p>
          <a:p>
            <a:pPr algn="ctr"/>
            <a:r>
              <a:rPr lang="en-US" sz="600" b="1" dirty="0">
                <a:solidFill>
                  <a:srgbClr val="595959"/>
                </a:solidFill>
              </a:rPr>
              <a:t>1770 - 1835</a:t>
            </a:r>
          </a:p>
        </p:txBody>
      </p:sp>
      <p:sp>
        <p:nvSpPr>
          <p:cNvPr id="357" name="TextBox 356">
            <a:extLst>
              <a:ext uri="{FF2B5EF4-FFF2-40B4-BE49-F238E27FC236}">
                <a16:creationId xmlns:a16="http://schemas.microsoft.com/office/drawing/2014/main" id="{B11DA26F-93B1-DA49-BD1D-9D47177F0856}"/>
              </a:ext>
            </a:extLst>
          </p:cNvPr>
          <p:cNvSpPr txBox="1"/>
          <p:nvPr/>
        </p:nvSpPr>
        <p:spPr>
          <a:xfrm>
            <a:off x="3533144" y="738426"/>
            <a:ext cx="596638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Margaret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Bowles</a:t>
            </a:r>
          </a:p>
          <a:p>
            <a:pPr algn="ctr"/>
            <a:r>
              <a:rPr lang="en-US" sz="600" b="1" dirty="0"/>
              <a:t>1765 - 1825</a:t>
            </a:r>
          </a:p>
        </p:txBody>
      </p:sp>
      <p:grpSp>
        <p:nvGrpSpPr>
          <p:cNvPr id="359" name="Group 358">
            <a:extLst>
              <a:ext uri="{FF2B5EF4-FFF2-40B4-BE49-F238E27FC236}">
                <a16:creationId xmlns:a16="http://schemas.microsoft.com/office/drawing/2014/main" id="{B9F23379-4431-8441-B2F9-0756D1167521}"/>
              </a:ext>
            </a:extLst>
          </p:cNvPr>
          <p:cNvGrpSpPr/>
          <p:nvPr/>
        </p:nvGrpSpPr>
        <p:grpSpPr>
          <a:xfrm>
            <a:off x="3722554" y="1460861"/>
            <a:ext cx="181687" cy="377495"/>
            <a:chOff x="6646642" y="1330019"/>
            <a:chExt cx="224290" cy="376482"/>
          </a:xfrm>
        </p:grpSpPr>
        <p:cxnSp>
          <p:nvCxnSpPr>
            <p:cNvPr id="360" name="Straight Connector 359">
              <a:extLst>
                <a:ext uri="{FF2B5EF4-FFF2-40B4-BE49-F238E27FC236}">
                  <a16:creationId xmlns:a16="http://schemas.microsoft.com/office/drawing/2014/main" id="{1FEE9CD8-55AE-F14F-B7D8-B059103A758E}"/>
                </a:ext>
              </a:extLst>
            </p:cNvPr>
            <p:cNvCxnSpPr>
              <a:cxnSpLocks/>
            </p:cNvCxnSpPr>
            <p:nvPr/>
          </p:nvCxnSpPr>
          <p:spPr>
            <a:xfrm>
              <a:off x="6767502" y="1330019"/>
              <a:ext cx="0" cy="37648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Straight Connector 360">
              <a:extLst>
                <a:ext uri="{FF2B5EF4-FFF2-40B4-BE49-F238E27FC236}">
                  <a16:creationId xmlns:a16="http://schemas.microsoft.com/office/drawing/2014/main" id="{A78A5974-4EB6-7E4B-875D-655D65D17F70}"/>
                </a:ext>
              </a:extLst>
            </p:cNvPr>
            <p:cNvCxnSpPr/>
            <p:nvPr/>
          </p:nvCxnSpPr>
          <p:spPr>
            <a:xfrm>
              <a:off x="6646642" y="1330647"/>
              <a:ext cx="224290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2" name="Group 361">
            <a:extLst>
              <a:ext uri="{FF2B5EF4-FFF2-40B4-BE49-F238E27FC236}">
                <a16:creationId xmlns:a16="http://schemas.microsoft.com/office/drawing/2014/main" id="{DEA0401C-EE85-7F42-9F10-B1A4C338B611}"/>
              </a:ext>
            </a:extLst>
          </p:cNvPr>
          <p:cNvGrpSpPr/>
          <p:nvPr/>
        </p:nvGrpSpPr>
        <p:grpSpPr>
          <a:xfrm>
            <a:off x="3991478" y="916253"/>
            <a:ext cx="148991" cy="348960"/>
            <a:chOff x="6540769" y="797495"/>
            <a:chExt cx="224292" cy="302625"/>
          </a:xfrm>
        </p:grpSpPr>
        <p:cxnSp>
          <p:nvCxnSpPr>
            <p:cNvPr id="363" name="Straight Connector 362">
              <a:extLst>
                <a:ext uri="{FF2B5EF4-FFF2-40B4-BE49-F238E27FC236}">
                  <a16:creationId xmlns:a16="http://schemas.microsoft.com/office/drawing/2014/main" id="{5C6DECF3-626E-1A4C-9D4A-1A8D10861507}"/>
                </a:ext>
              </a:extLst>
            </p:cNvPr>
            <p:cNvCxnSpPr/>
            <p:nvPr/>
          </p:nvCxnSpPr>
          <p:spPr>
            <a:xfrm flipH="1">
              <a:off x="6643772" y="797495"/>
              <a:ext cx="2895" cy="302625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Straight Connector 363">
              <a:extLst>
                <a:ext uri="{FF2B5EF4-FFF2-40B4-BE49-F238E27FC236}">
                  <a16:creationId xmlns:a16="http://schemas.microsoft.com/office/drawing/2014/main" id="{0DE22D52-1698-F44C-94F2-D43F01C8BBAD}"/>
                </a:ext>
              </a:extLst>
            </p:cNvPr>
            <p:cNvCxnSpPr/>
            <p:nvPr/>
          </p:nvCxnSpPr>
          <p:spPr>
            <a:xfrm>
              <a:off x="6540769" y="797495"/>
              <a:ext cx="224292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1" name="TextBox 370">
            <a:extLst>
              <a:ext uri="{FF2B5EF4-FFF2-40B4-BE49-F238E27FC236}">
                <a16:creationId xmlns:a16="http://schemas.microsoft.com/office/drawing/2014/main" id="{A21914B1-E6A1-E440-A0FC-4D93BC6A82A9}"/>
              </a:ext>
            </a:extLst>
          </p:cNvPr>
          <p:cNvSpPr txBox="1"/>
          <p:nvPr/>
        </p:nvSpPr>
        <p:spPr>
          <a:xfrm>
            <a:off x="5044746" y="1805073"/>
            <a:ext cx="6030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William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Kinmonth</a:t>
            </a:r>
          </a:p>
          <a:p>
            <a:pPr algn="ctr"/>
            <a:r>
              <a:rPr lang="en-US" sz="600" b="1" dirty="0">
                <a:solidFill>
                  <a:srgbClr val="000000"/>
                </a:solidFill>
              </a:rPr>
              <a:t>1842 – 1926</a:t>
            </a:r>
          </a:p>
          <a:p>
            <a:pPr algn="ctr"/>
            <a:r>
              <a:rPr lang="en-US" sz="600" dirty="0"/>
              <a:t>Shandon</a:t>
            </a:r>
          </a:p>
          <a:p>
            <a:pPr algn="ctr"/>
            <a:r>
              <a:rPr lang="en-US" sz="600" dirty="0"/>
              <a:t>Cork City</a:t>
            </a:r>
          </a:p>
          <a:p>
            <a:pPr algn="ctr"/>
            <a:endParaRPr lang="en-US" sz="600" b="1" dirty="0">
              <a:solidFill>
                <a:srgbClr val="000000"/>
              </a:solidFill>
            </a:endParaRPr>
          </a:p>
        </p:txBody>
      </p:sp>
      <p:sp>
        <p:nvSpPr>
          <p:cNvPr id="372" name="TextBox 371">
            <a:extLst>
              <a:ext uri="{FF2B5EF4-FFF2-40B4-BE49-F238E27FC236}">
                <a16:creationId xmlns:a16="http://schemas.microsoft.com/office/drawing/2014/main" id="{2CE8B58E-78B8-AD45-A0DC-89C1217CA6FB}"/>
              </a:ext>
            </a:extLst>
          </p:cNvPr>
          <p:cNvSpPr txBox="1"/>
          <p:nvPr/>
        </p:nvSpPr>
        <p:spPr>
          <a:xfrm>
            <a:off x="5858149" y="1799146"/>
            <a:ext cx="56618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Sarah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Carroll</a:t>
            </a:r>
          </a:p>
          <a:p>
            <a:pPr algn="ctr"/>
            <a:r>
              <a:rPr lang="en-US" sz="600" b="1" dirty="0">
                <a:solidFill>
                  <a:srgbClr val="000000"/>
                </a:solidFill>
              </a:rPr>
              <a:t>1843 – 1934</a:t>
            </a:r>
          </a:p>
          <a:p>
            <a:pPr algn="ctr"/>
            <a:r>
              <a:rPr lang="en-US" sz="600" dirty="0"/>
              <a:t>Newport</a:t>
            </a:r>
          </a:p>
          <a:p>
            <a:pPr algn="ctr"/>
            <a:r>
              <a:rPr lang="en-US" sz="600" dirty="0"/>
              <a:t>Wales</a:t>
            </a:r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F2CC7B93-B688-EE49-9DE6-9C8C2093F265}"/>
              </a:ext>
            </a:extLst>
          </p:cNvPr>
          <p:cNvSpPr txBox="1"/>
          <p:nvPr/>
        </p:nvSpPr>
        <p:spPr>
          <a:xfrm>
            <a:off x="5605585" y="1814508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1865</a:t>
            </a:r>
          </a:p>
        </p:txBody>
      </p:sp>
      <p:sp>
        <p:nvSpPr>
          <p:cNvPr id="378" name="TextBox 377">
            <a:extLst>
              <a:ext uri="{FF2B5EF4-FFF2-40B4-BE49-F238E27FC236}">
                <a16:creationId xmlns:a16="http://schemas.microsoft.com/office/drawing/2014/main" id="{0C6B7C8D-E0B4-5D46-A7DD-EA5349352C68}"/>
              </a:ext>
            </a:extLst>
          </p:cNvPr>
          <p:cNvSpPr txBox="1"/>
          <p:nvPr/>
        </p:nvSpPr>
        <p:spPr>
          <a:xfrm>
            <a:off x="5453955" y="2420116"/>
            <a:ext cx="60305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Elizabeth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Kinmonth</a:t>
            </a:r>
          </a:p>
          <a:p>
            <a:pPr algn="ctr"/>
            <a:r>
              <a:rPr lang="en-US" sz="600" b="1" dirty="0"/>
              <a:t>1871 – 1913</a:t>
            </a:r>
          </a:p>
          <a:p>
            <a:pPr algn="ctr"/>
            <a:r>
              <a:rPr lang="en-US" sz="600" dirty="0"/>
              <a:t>St.Peter’s </a:t>
            </a:r>
          </a:p>
          <a:p>
            <a:pPr algn="ctr"/>
            <a:r>
              <a:rPr lang="en-US" sz="600" dirty="0"/>
              <a:t>Cork City</a:t>
            </a:r>
          </a:p>
        </p:txBody>
      </p:sp>
      <p:cxnSp>
        <p:nvCxnSpPr>
          <p:cNvPr id="389" name="Straight Connector 388">
            <a:extLst>
              <a:ext uri="{FF2B5EF4-FFF2-40B4-BE49-F238E27FC236}">
                <a16:creationId xmlns:a16="http://schemas.microsoft.com/office/drawing/2014/main" id="{7168C97A-1C4F-1747-A27A-B92898E7E5FD}"/>
              </a:ext>
            </a:extLst>
          </p:cNvPr>
          <p:cNvCxnSpPr/>
          <p:nvPr/>
        </p:nvCxnSpPr>
        <p:spPr>
          <a:xfrm>
            <a:off x="12269590" y="2374555"/>
            <a:ext cx="0" cy="218181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06" name="Group 405">
            <a:extLst>
              <a:ext uri="{FF2B5EF4-FFF2-40B4-BE49-F238E27FC236}">
                <a16:creationId xmlns:a16="http://schemas.microsoft.com/office/drawing/2014/main" id="{300C9E9F-5161-8B41-92F4-610578C0C5A7}"/>
              </a:ext>
            </a:extLst>
          </p:cNvPr>
          <p:cNvGrpSpPr/>
          <p:nvPr/>
        </p:nvGrpSpPr>
        <p:grpSpPr>
          <a:xfrm>
            <a:off x="5119012" y="1450353"/>
            <a:ext cx="159113" cy="322108"/>
            <a:chOff x="1886106" y="2255520"/>
            <a:chExt cx="221444" cy="184347"/>
          </a:xfrm>
        </p:grpSpPr>
        <p:cxnSp>
          <p:nvCxnSpPr>
            <p:cNvPr id="407" name="Straight Connector 406">
              <a:extLst>
                <a:ext uri="{FF2B5EF4-FFF2-40B4-BE49-F238E27FC236}">
                  <a16:creationId xmlns:a16="http://schemas.microsoft.com/office/drawing/2014/main" id="{5169FDAA-A714-5544-9623-A1ECD8BFF909}"/>
                </a:ext>
              </a:extLst>
            </p:cNvPr>
            <p:cNvCxnSpPr/>
            <p:nvPr/>
          </p:nvCxnSpPr>
          <p:spPr>
            <a:xfrm>
              <a:off x="1886106" y="2255520"/>
              <a:ext cx="221444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" name="Straight Connector 407">
              <a:extLst>
                <a:ext uri="{FF2B5EF4-FFF2-40B4-BE49-F238E27FC236}">
                  <a16:creationId xmlns:a16="http://schemas.microsoft.com/office/drawing/2014/main" id="{FFD52229-9ADA-FA4B-A58C-55CA88A3D9B7}"/>
                </a:ext>
              </a:extLst>
            </p:cNvPr>
            <p:cNvCxnSpPr/>
            <p:nvPr/>
          </p:nvCxnSpPr>
          <p:spPr>
            <a:xfrm>
              <a:off x="1988231" y="2255520"/>
              <a:ext cx="0" cy="18434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1" name="TextBox 410">
            <a:extLst>
              <a:ext uri="{FF2B5EF4-FFF2-40B4-BE49-F238E27FC236}">
                <a16:creationId xmlns:a16="http://schemas.microsoft.com/office/drawing/2014/main" id="{CE08C816-6F9B-6F42-B4DA-78A0226134C6}"/>
              </a:ext>
            </a:extLst>
          </p:cNvPr>
          <p:cNvSpPr txBox="1"/>
          <p:nvPr/>
        </p:nvSpPr>
        <p:spPr>
          <a:xfrm>
            <a:off x="5184150" y="1274394"/>
            <a:ext cx="5661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Sarah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Mahony</a:t>
            </a:r>
          </a:p>
          <a:p>
            <a:pPr algn="ctr"/>
            <a:r>
              <a:rPr lang="en-US" sz="600" b="1" dirty="0">
                <a:solidFill>
                  <a:srgbClr val="000000"/>
                </a:solidFill>
              </a:rPr>
              <a:t>1813 – 1882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</a:rPr>
              <a:t>Cork City</a:t>
            </a:r>
          </a:p>
        </p:txBody>
      </p:sp>
      <p:sp>
        <p:nvSpPr>
          <p:cNvPr id="416" name="TextBox 415">
            <a:extLst>
              <a:ext uri="{FF2B5EF4-FFF2-40B4-BE49-F238E27FC236}">
                <a16:creationId xmlns:a16="http://schemas.microsoft.com/office/drawing/2014/main" id="{747C57F5-570D-6740-B80A-0515EBA04F7E}"/>
              </a:ext>
            </a:extLst>
          </p:cNvPr>
          <p:cNvSpPr txBox="1"/>
          <p:nvPr/>
        </p:nvSpPr>
        <p:spPr>
          <a:xfrm>
            <a:off x="5024753" y="1309276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1840</a:t>
            </a:r>
          </a:p>
        </p:txBody>
      </p:sp>
      <p:sp>
        <p:nvSpPr>
          <p:cNvPr id="423" name="TextBox 422">
            <a:extLst>
              <a:ext uri="{FF2B5EF4-FFF2-40B4-BE49-F238E27FC236}">
                <a16:creationId xmlns:a16="http://schemas.microsoft.com/office/drawing/2014/main" id="{F87A0282-E5B5-0245-935B-C934B114B517}"/>
              </a:ext>
            </a:extLst>
          </p:cNvPr>
          <p:cNvSpPr txBox="1"/>
          <p:nvPr/>
        </p:nvSpPr>
        <p:spPr>
          <a:xfrm>
            <a:off x="5631057" y="1282044"/>
            <a:ext cx="566181" cy="846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William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Carroll</a:t>
            </a:r>
          </a:p>
          <a:p>
            <a:pPr algn="ctr"/>
            <a:r>
              <a:rPr lang="en-US" sz="600" b="1" dirty="0">
                <a:solidFill>
                  <a:srgbClr val="000000"/>
                </a:solidFill>
              </a:rPr>
              <a:t>1806 – 1877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</a:rPr>
              <a:t>Stradbally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</a:rPr>
              <a:t>Co. Laois</a:t>
            </a:r>
          </a:p>
          <a:p>
            <a:pPr algn="ctr"/>
            <a:endParaRPr lang="en-US" sz="600" b="1" dirty="0">
              <a:solidFill>
                <a:srgbClr val="000000"/>
              </a:solidFill>
            </a:endParaRPr>
          </a:p>
          <a:p>
            <a:pPr algn="ctr"/>
            <a:endParaRPr lang="en-US" sz="900" b="1" dirty="0">
              <a:solidFill>
                <a:srgbClr val="000000"/>
              </a:solidFill>
            </a:endParaRPr>
          </a:p>
        </p:txBody>
      </p:sp>
      <p:sp>
        <p:nvSpPr>
          <p:cNvPr id="424" name="TextBox 423">
            <a:extLst>
              <a:ext uri="{FF2B5EF4-FFF2-40B4-BE49-F238E27FC236}">
                <a16:creationId xmlns:a16="http://schemas.microsoft.com/office/drawing/2014/main" id="{14EE3529-8656-DC4F-8BAF-C67B3CFAEE10}"/>
              </a:ext>
            </a:extLst>
          </p:cNvPr>
          <p:cNvSpPr txBox="1"/>
          <p:nvPr/>
        </p:nvSpPr>
        <p:spPr>
          <a:xfrm>
            <a:off x="6137927" y="1282350"/>
            <a:ext cx="62228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Julia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McDonald</a:t>
            </a:r>
          </a:p>
          <a:p>
            <a:pPr algn="ctr"/>
            <a:r>
              <a:rPr lang="en-US" sz="600" b="1" dirty="0">
                <a:solidFill>
                  <a:srgbClr val="000000"/>
                </a:solidFill>
              </a:rPr>
              <a:t>1810 – 1876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</a:rPr>
              <a:t>Stradbally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</a:rPr>
              <a:t>Co. Laois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062A6955-B0DB-F544-9271-D85EDD385423}"/>
              </a:ext>
            </a:extLst>
          </p:cNvPr>
          <p:cNvSpPr txBox="1"/>
          <p:nvPr/>
        </p:nvSpPr>
        <p:spPr>
          <a:xfrm>
            <a:off x="4558756" y="739574"/>
            <a:ext cx="6030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Hugh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Kinmonth</a:t>
            </a:r>
            <a:endParaRPr lang="en-US" sz="800" b="1" dirty="0"/>
          </a:p>
        </p:txBody>
      </p:sp>
      <p:sp>
        <p:nvSpPr>
          <p:cNvPr id="453" name="TextBox 452">
            <a:extLst>
              <a:ext uri="{FF2B5EF4-FFF2-40B4-BE49-F238E27FC236}">
                <a16:creationId xmlns:a16="http://schemas.microsoft.com/office/drawing/2014/main" id="{00C23351-2F45-A146-A34F-8D044CAA72A7}"/>
              </a:ext>
            </a:extLst>
          </p:cNvPr>
          <p:cNvSpPr txBox="1"/>
          <p:nvPr/>
        </p:nvSpPr>
        <p:spPr>
          <a:xfrm>
            <a:off x="4629307" y="971824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" b="1" dirty="0"/>
              <a:t>b.1790</a:t>
            </a:r>
          </a:p>
          <a:p>
            <a:pPr algn="ctr"/>
            <a:r>
              <a:rPr lang="en-US" sz="600" dirty="0"/>
              <a:t>Shandon</a:t>
            </a:r>
          </a:p>
          <a:p>
            <a:pPr algn="ctr"/>
            <a:r>
              <a:rPr lang="en-US" sz="600" dirty="0"/>
              <a:t>Cork City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1FE9C666-D84B-104C-9209-624D6378E7E7}"/>
              </a:ext>
            </a:extLst>
          </p:cNvPr>
          <p:cNvSpPr txBox="1"/>
          <p:nvPr/>
        </p:nvSpPr>
        <p:spPr>
          <a:xfrm>
            <a:off x="4297871" y="246134"/>
            <a:ext cx="60304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William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Kinmonth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</a:rPr>
              <a:t>b.about 1750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</a:rPr>
              <a:t>Shandon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</a:rPr>
              <a:t>Cork City</a:t>
            </a:r>
          </a:p>
        </p:txBody>
      </p:sp>
      <p:grpSp>
        <p:nvGrpSpPr>
          <p:cNvPr id="455" name="Group 454">
            <a:extLst>
              <a:ext uri="{FF2B5EF4-FFF2-40B4-BE49-F238E27FC236}">
                <a16:creationId xmlns:a16="http://schemas.microsoft.com/office/drawing/2014/main" id="{F557F338-9507-5747-9265-A579BB94C76B}"/>
              </a:ext>
            </a:extLst>
          </p:cNvPr>
          <p:cNvGrpSpPr/>
          <p:nvPr/>
        </p:nvGrpSpPr>
        <p:grpSpPr>
          <a:xfrm>
            <a:off x="4803372" y="402612"/>
            <a:ext cx="221444" cy="322108"/>
            <a:chOff x="1886106" y="2255520"/>
            <a:chExt cx="221444" cy="184347"/>
          </a:xfrm>
        </p:grpSpPr>
        <p:cxnSp>
          <p:nvCxnSpPr>
            <p:cNvPr id="456" name="Straight Connector 455">
              <a:extLst>
                <a:ext uri="{FF2B5EF4-FFF2-40B4-BE49-F238E27FC236}">
                  <a16:creationId xmlns:a16="http://schemas.microsoft.com/office/drawing/2014/main" id="{D0E307F6-D6D9-4745-A0AD-B5463B8BB75E}"/>
                </a:ext>
              </a:extLst>
            </p:cNvPr>
            <p:cNvCxnSpPr/>
            <p:nvPr/>
          </p:nvCxnSpPr>
          <p:spPr>
            <a:xfrm>
              <a:off x="1886106" y="2255520"/>
              <a:ext cx="221444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7" name="Straight Connector 456">
              <a:extLst>
                <a:ext uri="{FF2B5EF4-FFF2-40B4-BE49-F238E27FC236}">
                  <a16:creationId xmlns:a16="http://schemas.microsoft.com/office/drawing/2014/main" id="{27971571-4EEE-1B42-B5F0-CE8B55FC9A08}"/>
                </a:ext>
              </a:extLst>
            </p:cNvPr>
            <p:cNvCxnSpPr/>
            <p:nvPr/>
          </p:nvCxnSpPr>
          <p:spPr>
            <a:xfrm>
              <a:off x="1988231" y="2255520"/>
              <a:ext cx="0" cy="18434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8" name="TextBox 457">
            <a:extLst>
              <a:ext uri="{FF2B5EF4-FFF2-40B4-BE49-F238E27FC236}">
                <a16:creationId xmlns:a16="http://schemas.microsoft.com/office/drawing/2014/main" id="{7DAE1B7E-2F2F-A84A-9F1C-C50A41CA0151}"/>
              </a:ext>
            </a:extLst>
          </p:cNvPr>
          <p:cNvSpPr txBox="1"/>
          <p:nvPr/>
        </p:nvSpPr>
        <p:spPr>
          <a:xfrm>
            <a:off x="4991867" y="241998"/>
            <a:ext cx="37702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Eliza</a:t>
            </a:r>
          </a:p>
        </p:txBody>
      </p:sp>
      <p:grpSp>
        <p:nvGrpSpPr>
          <p:cNvPr id="459" name="Group 458">
            <a:extLst>
              <a:ext uri="{FF2B5EF4-FFF2-40B4-BE49-F238E27FC236}">
                <a16:creationId xmlns:a16="http://schemas.microsoft.com/office/drawing/2014/main" id="{B578CFDE-1527-6D47-B5F3-86E4F6D1181E}"/>
              </a:ext>
            </a:extLst>
          </p:cNvPr>
          <p:cNvGrpSpPr/>
          <p:nvPr/>
        </p:nvGrpSpPr>
        <p:grpSpPr>
          <a:xfrm>
            <a:off x="5047861" y="904658"/>
            <a:ext cx="151049" cy="378806"/>
            <a:chOff x="1886106" y="2255520"/>
            <a:chExt cx="221444" cy="184347"/>
          </a:xfrm>
        </p:grpSpPr>
        <p:cxnSp>
          <p:nvCxnSpPr>
            <p:cNvPr id="460" name="Straight Connector 459">
              <a:extLst>
                <a:ext uri="{FF2B5EF4-FFF2-40B4-BE49-F238E27FC236}">
                  <a16:creationId xmlns:a16="http://schemas.microsoft.com/office/drawing/2014/main" id="{B4C1F4A5-3D85-474A-B8AF-5E70E366CD36}"/>
                </a:ext>
              </a:extLst>
            </p:cNvPr>
            <p:cNvCxnSpPr/>
            <p:nvPr/>
          </p:nvCxnSpPr>
          <p:spPr>
            <a:xfrm>
              <a:off x="1886106" y="2255520"/>
              <a:ext cx="221444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1" name="Straight Connector 460">
              <a:extLst>
                <a:ext uri="{FF2B5EF4-FFF2-40B4-BE49-F238E27FC236}">
                  <a16:creationId xmlns:a16="http://schemas.microsoft.com/office/drawing/2014/main" id="{1504B941-EA04-6246-8FBF-99AF893D51A0}"/>
                </a:ext>
              </a:extLst>
            </p:cNvPr>
            <p:cNvCxnSpPr/>
            <p:nvPr/>
          </p:nvCxnSpPr>
          <p:spPr>
            <a:xfrm>
              <a:off x="1988231" y="2255520"/>
              <a:ext cx="0" cy="18434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2" name="TextBox 461">
            <a:extLst>
              <a:ext uri="{FF2B5EF4-FFF2-40B4-BE49-F238E27FC236}">
                <a16:creationId xmlns:a16="http://schemas.microsoft.com/office/drawing/2014/main" id="{7F7E01D2-D8E5-7348-A2A8-9EAEA7D858DE}"/>
              </a:ext>
            </a:extLst>
          </p:cNvPr>
          <p:cNvSpPr txBox="1"/>
          <p:nvPr/>
        </p:nvSpPr>
        <p:spPr>
          <a:xfrm>
            <a:off x="5122609" y="743062"/>
            <a:ext cx="5950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Elizabeth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Screech</a:t>
            </a:r>
          </a:p>
          <a:p>
            <a:pPr algn="ctr"/>
            <a:r>
              <a:rPr lang="en-US" sz="600" dirty="0"/>
              <a:t>Bandon </a:t>
            </a:r>
          </a:p>
          <a:p>
            <a:pPr algn="ctr"/>
            <a:r>
              <a:rPr lang="en-US" sz="600" dirty="0"/>
              <a:t>Co. Cork</a:t>
            </a:r>
          </a:p>
        </p:txBody>
      </p:sp>
      <p:sp>
        <p:nvSpPr>
          <p:cNvPr id="463" name="TextBox 462">
            <a:extLst>
              <a:ext uri="{FF2B5EF4-FFF2-40B4-BE49-F238E27FC236}">
                <a16:creationId xmlns:a16="http://schemas.microsoft.com/office/drawing/2014/main" id="{7481AC12-326D-EF4C-A95A-A43D5FB7A611}"/>
              </a:ext>
            </a:extLst>
          </p:cNvPr>
          <p:cNvSpPr txBox="1"/>
          <p:nvPr/>
        </p:nvSpPr>
        <p:spPr>
          <a:xfrm>
            <a:off x="6278334" y="2413867"/>
            <a:ext cx="89800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Timothy J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O’Mahony</a:t>
            </a:r>
          </a:p>
          <a:p>
            <a:pPr algn="ctr"/>
            <a:r>
              <a:rPr lang="en-US" sz="600" b="1" dirty="0"/>
              <a:t>1865 – 1942</a:t>
            </a:r>
          </a:p>
          <a:p>
            <a:pPr algn="ctr"/>
            <a:r>
              <a:rPr lang="en-US" sz="600" dirty="0"/>
              <a:t>Bunmahon Coastguard</a:t>
            </a:r>
          </a:p>
          <a:p>
            <a:pPr algn="ctr"/>
            <a:r>
              <a:rPr lang="en-US" sz="600" dirty="0"/>
              <a:t>Co. Waterford</a:t>
            </a:r>
          </a:p>
        </p:txBody>
      </p:sp>
      <p:sp>
        <p:nvSpPr>
          <p:cNvPr id="464" name="TextBox 463">
            <a:extLst>
              <a:ext uri="{FF2B5EF4-FFF2-40B4-BE49-F238E27FC236}">
                <a16:creationId xmlns:a16="http://schemas.microsoft.com/office/drawing/2014/main" id="{0CE1C2D5-E735-514E-BF9E-5D7E70B25D1B}"/>
              </a:ext>
            </a:extLst>
          </p:cNvPr>
          <p:cNvSpPr txBox="1"/>
          <p:nvPr/>
        </p:nvSpPr>
        <p:spPr>
          <a:xfrm>
            <a:off x="6030225" y="2432138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1895</a:t>
            </a:r>
          </a:p>
        </p:txBody>
      </p:sp>
      <p:sp>
        <p:nvSpPr>
          <p:cNvPr id="466" name="TextBox 465">
            <a:extLst>
              <a:ext uri="{FF2B5EF4-FFF2-40B4-BE49-F238E27FC236}">
                <a16:creationId xmlns:a16="http://schemas.microsoft.com/office/drawing/2014/main" id="{18D00DF4-2C7A-5145-BD40-502359A41547}"/>
              </a:ext>
            </a:extLst>
          </p:cNvPr>
          <p:cNvSpPr txBox="1"/>
          <p:nvPr/>
        </p:nvSpPr>
        <p:spPr>
          <a:xfrm>
            <a:off x="6678952" y="1798180"/>
            <a:ext cx="5886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Daniel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Mahoney</a:t>
            </a:r>
          </a:p>
          <a:p>
            <a:pPr algn="ctr"/>
            <a:r>
              <a:rPr lang="en-US" sz="600" dirty="0"/>
              <a:t>Cork</a:t>
            </a:r>
          </a:p>
        </p:txBody>
      </p:sp>
      <p:grpSp>
        <p:nvGrpSpPr>
          <p:cNvPr id="467" name="Group 466">
            <a:extLst>
              <a:ext uri="{FF2B5EF4-FFF2-40B4-BE49-F238E27FC236}">
                <a16:creationId xmlns:a16="http://schemas.microsoft.com/office/drawing/2014/main" id="{928FDD32-F27C-1242-BCDD-53EC9185E3FB}"/>
              </a:ext>
            </a:extLst>
          </p:cNvPr>
          <p:cNvGrpSpPr/>
          <p:nvPr/>
        </p:nvGrpSpPr>
        <p:grpSpPr>
          <a:xfrm>
            <a:off x="5975066" y="2576446"/>
            <a:ext cx="482548" cy="402982"/>
            <a:chOff x="1867726" y="2255520"/>
            <a:chExt cx="257545" cy="324589"/>
          </a:xfrm>
        </p:grpSpPr>
        <p:cxnSp>
          <p:nvCxnSpPr>
            <p:cNvPr id="468" name="Straight Connector 467">
              <a:extLst>
                <a:ext uri="{FF2B5EF4-FFF2-40B4-BE49-F238E27FC236}">
                  <a16:creationId xmlns:a16="http://schemas.microsoft.com/office/drawing/2014/main" id="{8AF5A7EE-6DF5-5546-9167-DC13084EFF52}"/>
                </a:ext>
              </a:extLst>
            </p:cNvPr>
            <p:cNvCxnSpPr/>
            <p:nvPr/>
          </p:nvCxnSpPr>
          <p:spPr>
            <a:xfrm>
              <a:off x="1867726" y="2255520"/>
              <a:ext cx="257545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9" name="Straight Connector 468">
              <a:extLst>
                <a:ext uri="{FF2B5EF4-FFF2-40B4-BE49-F238E27FC236}">
                  <a16:creationId xmlns:a16="http://schemas.microsoft.com/office/drawing/2014/main" id="{970C5AD6-337C-6E47-A4FC-52C9FDE14AA9}"/>
                </a:ext>
              </a:extLst>
            </p:cNvPr>
            <p:cNvCxnSpPr/>
            <p:nvPr/>
          </p:nvCxnSpPr>
          <p:spPr>
            <a:xfrm>
              <a:off x="1988231" y="2255520"/>
              <a:ext cx="0" cy="324589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4" name="TextBox 473">
            <a:extLst>
              <a:ext uri="{FF2B5EF4-FFF2-40B4-BE49-F238E27FC236}">
                <a16:creationId xmlns:a16="http://schemas.microsoft.com/office/drawing/2014/main" id="{A745A573-7E82-824B-945F-5CF9098E6508}"/>
              </a:ext>
            </a:extLst>
          </p:cNvPr>
          <p:cNvSpPr txBox="1"/>
          <p:nvPr/>
        </p:nvSpPr>
        <p:spPr>
          <a:xfrm>
            <a:off x="6224844" y="1797192"/>
            <a:ext cx="517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Mary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Regan</a:t>
            </a:r>
          </a:p>
          <a:p>
            <a:pPr algn="ctr"/>
            <a:r>
              <a:rPr lang="en-US" sz="600" dirty="0"/>
              <a:t>Cork</a:t>
            </a:r>
          </a:p>
          <a:p>
            <a:pPr algn="ctr"/>
            <a:endParaRPr lang="en-US" sz="900" b="1" dirty="0"/>
          </a:p>
        </p:txBody>
      </p:sp>
      <p:sp>
        <p:nvSpPr>
          <p:cNvPr id="476" name="TextBox 475">
            <a:extLst>
              <a:ext uri="{FF2B5EF4-FFF2-40B4-BE49-F238E27FC236}">
                <a16:creationId xmlns:a16="http://schemas.microsoft.com/office/drawing/2014/main" id="{BB4439A9-9BEB-8F4F-9FBC-672EF7C822FC}"/>
              </a:ext>
            </a:extLst>
          </p:cNvPr>
          <p:cNvSpPr txBox="1"/>
          <p:nvPr/>
        </p:nvSpPr>
        <p:spPr>
          <a:xfrm>
            <a:off x="7419129" y="2410311"/>
            <a:ext cx="6399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James Leo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Conway</a:t>
            </a:r>
          </a:p>
          <a:p>
            <a:pPr algn="ctr"/>
            <a:r>
              <a:rPr lang="en-US" sz="600" b="1" dirty="0"/>
              <a:t>1869 - 1936 </a:t>
            </a:r>
          </a:p>
          <a:p>
            <a:pPr algn="ctr"/>
            <a:r>
              <a:rPr lang="en-US" sz="600" dirty="0"/>
              <a:t>Cornmarket</a:t>
            </a:r>
          </a:p>
          <a:p>
            <a:pPr algn="ctr"/>
            <a:r>
              <a:rPr lang="en-US" sz="600" dirty="0"/>
              <a:t>Cork City</a:t>
            </a:r>
          </a:p>
          <a:p>
            <a:pPr algn="ctr"/>
            <a:endParaRPr lang="en-US" sz="600" b="1" dirty="0"/>
          </a:p>
        </p:txBody>
      </p:sp>
      <p:sp>
        <p:nvSpPr>
          <p:cNvPr id="477" name="TextBox 476">
            <a:extLst>
              <a:ext uri="{FF2B5EF4-FFF2-40B4-BE49-F238E27FC236}">
                <a16:creationId xmlns:a16="http://schemas.microsoft.com/office/drawing/2014/main" id="{23C77999-5980-734E-86F9-83533804750C}"/>
              </a:ext>
            </a:extLst>
          </p:cNvPr>
          <p:cNvSpPr txBox="1"/>
          <p:nvPr/>
        </p:nvSpPr>
        <p:spPr>
          <a:xfrm>
            <a:off x="7117484" y="1799145"/>
            <a:ext cx="59503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Jeremiah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Conway</a:t>
            </a:r>
          </a:p>
          <a:p>
            <a:pPr algn="ctr"/>
            <a:r>
              <a:rPr lang="en-US" sz="600" b="1" dirty="0"/>
              <a:t>1829 -1911</a:t>
            </a:r>
          </a:p>
          <a:p>
            <a:pPr algn="ctr"/>
            <a:r>
              <a:rPr lang="en-US" sz="600" dirty="0"/>
              <a:t>Aghada</a:t>
            </a:r>
          </a:p>
          <a:p>
            <a:pPr algn="ctr"/>
            <a:r>
              <a:rPr lang="en-US" sz="600" dirty="0"/>
              <a:t>Co. Cork</a:t>
            </a:r>
          </a:p>
        </p:txBody>
      </p:sp>
      <p:sp>
        <p:nvSpPr>
          <p:cNvPr id="478" name="TextBox 477">
            <a:extLst>
              <a:ext uri="{FF2B5EF4-FFF2-40B4-BE49-F238E27FC236}">
                <a16:creationId xmlns:a16="http://schemas.microsoft.com/office/drawing/2014/main" id="{4934B757-F6C0-1643-B16D-D3E93783E574}"/>
              </a:ext>
            </a:extLst>
          </p:cNvPr>
          <p:cNvSpPr txBox="1"/>
          <p:nvPr/>
        </p:nvSpPr>
        <p:spPr>
          <a:xfrm>
            <a:off x="7645377" y="1798673"/>
            <a:ext cx="6768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0000FF"/>
                </a:solidFill>
              </a:rPr>
              <a:t>Mary O’Brien</a:t>
            </a:r>
          </a:p>
        </p:txBody>
      </p:sp>
      <p:sp>
        <p:nvSpPr>
          <p:cNvPr id="489" name="TextBox 488">
            <a:extLst>
              <a:ext uri="{FF2B5EF4-FFF2-40B4-BE49-F238E27FC236}">
                <a16:creationId xmlns:a16="http://schemas.microsoft.com/office/drawing/2014/main" id="{0E8ECFDA-9070-174E-8221-93417E513310}"/>
              </a:ext>
            </a:extLst>
          </p:cNvPr>
          <p:cNvSpPr txBox="1"/>
          <p:nvPr/>
        </p:nvSpPr>
        <p:spPr>
          <a:xfrm>
            <a:off x="8587031" y="1793599"/>
            <a:ext cx="5902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John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O’Connor</a:t>
            </a:r>
          </a:p>
          <a:p>
            <a:pPr algn="ctr"/>
            <a:r>
              <a:rPr lang="en-US" sz="600" b="1" dirty="0"/>
              <a:t>      - 1892</a:t>
            </a:r>
          </a:p>
          <a:p>
            <a:pPr algn="ctr"/>
            <a:r>
              <a:rPr lang="en-US" sz="600" dirty="0"/>
              <a:t>Killavullen</a:t>
            </a:r>
          </a:p>
          <a:p>
            <a:pPr algn="ctr"/>
            <a:r>
              <a:rPr lang="en-US" sz="600" dirty="0"/>
              <a:t>Co. Cork</a:t>
            </a:r>
          </a:p>
          <a:p>
            <a:pPr algn="ctr"/>
            <a:endParaRPr lang="en-US" sz="600" b="1" dirty="0"/>
          </a:p>
        </p:txBody>
      </p:sp>
      <p:sp>
        <p:nvSpPr>
          <p:cNvPr id="490" name="TextBox 489">
            <a:extLst>
              <a:ext uri="{FF2B5EF4-FFF2-40B4-BE49-F238E27FC236}">
                <a16:creationId xmlns:a16="http://schemas.microsoft.com/office/drawing/2014/main" id="{59B77C2C-BF8C-764E-83E6-C5DC786899D6}"/>
              </a:ext>
            </a:extLst>
          </p:cNvPr>
          <p:cNvSpPr txBox="1"/>
          <p:nvPr/>
        </p:nvSpPr>
        <p:spPr>
          <a:xfrm>
            <a:off x="8024057" y="1797519"/>
            <a:ext cx="5661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Hanorah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Kelleher</a:t>
            </a:r>
          </a:p>
          <a:p>
            <a:pPr algn="ctr"/>
            <a:r>
              <a:rPr lang="en-US" sz="600" b="1" dirty="0"/>
              <a:t>1841 – 1907</a:t>
            </a:r>
          </a:p>
          <a:p>
            <a:pPr algn="ctr"/>
            <a:r>
              <a:rPr lang="en-US" sz="600" dirty="0"/>
              <a:t>Grenagh</a:t>
            </a:r>
          </a:p>
          <a:p>
            <a:pPr algn="ctr"/>
            <a:r>
              <a:rPr lang="en-US" sz="600" dirty="0"/>
              <a:t>Co. Cork</a:t>
            </a:r>
          </a:p>
          <a:p>
            <a:pPr algn="ctr"/>
            <a:endParaRPr lang="en-US" sz="600" b="1" dirty="0"/>
          </a:p>
        </p:txBody>
      </p:sp>
      <p:sp>
        <p:nvSpPr>
          <p:cNvPr id="493" name="TextBox 492">
            <a:extLst>
              <a:ext uri="{FF2B5EF4-FFF2-40B4-BE49-F238E27FC236}">
                <a16:creationId xmlns:a16="http://schemas.microsoft.com/office/drawing/2014/main" id="{4947EC9A-FCC3-0748-95DB-77EB2C890A7D}"/>
              </a:ext>
            </a:extLst>
          </p:cNvPr>
          <p:cNvSpPr txBox="1"/>
          <p:nvPr/>
        </p:nvSpPr>
        <p:spPr>
          <a:xfrm>
            <a:off x="8459305" y="1814508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" b="1" dirty="0"/>
              <a:t>1864</a:t>
            </a:r>
          </a:p>
        </p:txBody>
      </p:sp>
      <p:sp>
        <p:nvSpPr>
          <p:cNvPr id="494" name="TextBox 493">
            <a:extLst>
              <a:ext uri="{FF2B5EF4-FFF2-40B4-BE49-F238E27FC236}">
                <a16:creationId xmlns:a16="http://schemas.microsoft.com/office/drawing/2014/main" id="{57F210BC-5DE3-2D46-A351-54EA7E3F05B9}"/>
              </a:ext>
            </a:extLst>
          </p:cNvPr>
          <p:cNvSpPr txBox="1"/>
          <p:nvPr/>
        </p:nvSpPr>
        <p:spPr>
          <a:xfrm>
            <a:off x="8345803" y="2411130"/>
            <a:ext cx="59022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Ellen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O’Connor</a:t>
            </a:r>
          </a:p>
          <a:p>
            <a:pPr algn="ctr"/>
            <a:r>
              <a:rPr lang="en-US" sz="600" b="1" dirty="0"/>
              <a:t>1867 - 1944 </a:t>
            </a:r>
          </a:p>
          <a:p>
            <a:pPr algn="ctr"/>
            <a:r>
              <a:rPr lang="en-US" sz="600" dirty="0"/>
              <a:t>Killavullen</a:t>
            </a:r>
          </a:p>
          <a:p>
            <a:pPr algn="ctr"/>
            <a:r>
              <a:rPr lang="en-US" sz="600" dirty="0"/>
              <a:t>Co. Cork</a:t>
            </a:r>
          </a:p>
        </p:txBody>
      </p:sp>
      <p:sp>
        <p:nvSpPr>
          <p:cNvPr id="498" name="TextBox 497">
            <a:extLst>
              <a:ext uri="{FF2B5EF4-FFF2-40B4-BE49-F238E27FC236}">
                <a16:creationId xmlns:a16="http://schemas.microsoft.com/office/drawing/2014/main" id="{D7FD18CA-81E5-374A-8C09-12515A33B637}"/>
              </a:ext>
            </a:extLst>
          </p:cNvPr>
          <p:cNvSpPr txBox="1"/>
          <p:nvPr/>
        </p:nvSpPr>
        <p:spPr>
          <a:xfrm>
            <a:off x="7913269" y="2988692"/>
            <a:ext cx="57740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Norah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 Conway</a:t>
            </a:r>
          </a:p>
          <a:p>
            <a:pPr algn="ctr"/>
            <a:r>
              <a:rPr lang="en-US" sz="600" b="1" dirty="0"/>
              <a:t>1905 – 1970</a:t>
            </a:r>
          </a:p>
          <a:p>
            <a:pPr algn="ctr"/>
            <a:r>
              <a:rPr lang="en-US" sz="600" dirty="0"/>
              <a:t>Montenotte</a:t>
            </a:r>
          </a:p>
          <a:p>
            <a:pPr algn="ctr"/>
            <a:r>
              <a:rPr lang="en-US" sz="600" dirty="0"/>
              <a:t>Cork City</a:t>
            </a:r>
          </a:p>
        </p:txBody>
      </p:sp>
      <p:grpSp>
        <p:nvGrpSpPr>
          <p:cNvPr id="500" name="Group 499">
            <a:extLst>
              <a:ext uri="{FF2B5EF4-FFF2-40B4-BE49-F238E27FC236}">
                <a16:creationId xmlns:a16="http://schemas.microsoft.com/office/drawing/2014/main" id="{52F8611C-FB01-A349-B979-CCAB06712FEB}"/>
              </a:ext>
            </a:extLst>
          </p:cNvPr>
          <p:cNvGrpSpPr/>
          <p:nvPr/>
        </p:nvGrpSpPr>
        <p:grpSpPr>
          <a:xfrm>
            <a:off x="8513974" y="1960616"/>
            <a:ext cx="226155" cy="451242"/>
            <a:chOff x="4218937" y="245833"/>
            <a:chExt cx="161869" cy="158817"/>
          </a:xfrm>
        </p:grpSpPr>
        <p:cxnSp>
          <p:nvCxnSpPr>
            <p:cNvPr id="501" name="Straight Connector 500">
              <a:extLst>
                <a:ext uri="{FF2B5EF4-FFF2-40B4-BE49-F238E27FC236}">
                  <a16:creationId xmlns:a16="http://schemas.microsoft.com/office/drawing/2014/main" id="{AFC0B26A-1149-D642-8C74-856D77DB5D75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5833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2" name="Straight Connector 501">
              <a:extLst>
                <a:ext uri="{FF2B5EF4-FFF2-40B4-BE49-F238E27FC236}">
                  <a16:creationId xmlns:a16="http://schemas.microsoft.com/office/drawing/2014/main" id="{382A3ADE-C77A-8440-8CC3-8166BC51C4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3" name="TextBox 502">
            <a:extLst>
              <a:ext uri="{FF2B5EF4-FFF2-40B4-BE49-F238E27FC236}">
                <a16:creationId xmlns:a16="http://schemas.microsoft.com/office/drawing/2014/main" id="{04C4F78E-E2F7-0A41-9CB1-68AD6F3453DE}"/>
              </a:ext>
            </a:extLst>
          </p:cNvPr>
          <p:cNvSpPr txBox="1"/>
          <p:nvPr/>
        </p:nvSpPr>
        <p:spPr>
          <a:xfrm>
            <a:off x="5884096" y="2995418"/>
            <a:ext cx="6335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Ernest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O’Mahony</a:t>
            </a:r>
          </a:p>
          <a:p>
            <a:pPr algn="ctr"/>
            <a:r>
              <a:rPr lang="en-US" sz="600" b="1" dirty="0"/>
              <a:t>1897 – 1993</a:t>
            </a:r>
          </a:p>
          <a:p>
            <a:pPr algn="ctr"/>
            <a:r>
              <a:rPr lang="en-US" sz="600" dirty="0"/>
              <a:t>Mardyke</a:t>
            </a:r>
          </a:p>
          <a:p>
            <a:pPr algn="ctr"/>
            <a:r>
              <a:rPr lang="en-US" sz="600" dirty="0"/>
              <a:t>Cork City</a:t>
            </a:r>
          </a:p>
          <a:p>
            <a:pPr algn="ctr"/>
            <a:endParaRPr lang="en-US" sz="600" b="1" dirty="0"/>
          </a:p>
        </p:txBody>
      </p:sp>
      <p:sp>
        <p:nvSpPr>
          <p:cNvPr id="504" name="TextBox 503">
            <a:extLst>
              <a:ext uri="{FF2B5EF4-FFF2-40B4-BE49-F238E27FC236}">
                <a16:creationId xmlns:a16="http://schemas.microsoft.com/office/drawing/2014/main" id="{165E776F-6D65-2848-AA2A-D57EDF7E0B24}"/>
              </a:ext>
            </a:extLst>
          </p:cNvPr>
          <p:cNvSpPr txBox="1"/>
          <p:nvPr/>
        </p:nvSpPr>
        <p:spPr>
          <a:xfrm>
            <a:off x="6771198" y="1276016"/>
            <a:ext cx="55175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Daniel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Mahony</a:t>
            </a:r>
          </a:p>
          <a:p>
            <a:pPr algn="ctr"/>
            <a:r>
              <a:rPr lang="en-US" sz="600" b="1" dirty="0"/>
              <a:t>1775 - 1840</a:t>
            </a:r>
          </a:p>
          <a:p>
            <a:pPr algn="ctr"/>
            <a:r>
              <a:rPr lang="en-US" sz="600" dirty="0"/>
              <a:t>Cork</a:t>
            </a:r>
          </a:p>
          <a:p>
            <a:pPr algn="ctr"/>
            <a:endParaRPr lang="en-US" sz="900" b="1" dirty="0"/>
          </a:p>
        </p:txBody>
      </p:sp>
      <p:grpSp>
        <p:nvGrpSpPr>
          <p:cNvPr id="505" name="Group 504">
            <a:extLst>
              <a:ext uri="{FF2B5EF4-FFF2-40B4-BE49-F238E27FC236}">
                <a16:creationId xmlns:a16="http://schemas.microsoft.com/office/drawing/2014/main" id="{91251F93-9ECE-764A-9F66-3DD6F3764A06}"/>
              </a:ext>
            </a:extLst>
          </p:cNvPr>
          <p:cNvGrpSpPr/>
          <p:nvPr/>
        </p:nvGrpSpPr>
        <p:grpSpPr>
          <a:xfrm>
            <a:off x="6594590" y="1959935"/>
            <a:ext cx="233903" cy="483797"/>
            <a:chOff x="1867726" y="2255520"/>
            <a:chExt cx="257545" cy="324589"/>
          </a:xfrm>
        </p:grpSpPr>
        <p:cxnSp>
          <p:nvCxnSpPr>
            <p:cNvPr id="506" name="Straight Connector 505">
              <a:extLst>
                <a:ext uri="{FF2B5EF4-FFF2-40B4-BE49-F238E27FC236}">
                  <a16:creationId xmlns:a16="http://schemas.microsoft.com/office/drawing/2014/main" id="{7166E603-AB15-084A-8984-191C0A94125E}"/>
                </a:ext>
              </a:extLst>
            </p:cNvPr>
            <p:cNvCxnSpPr/>
            <p:nvPr/>
          </p:nvCxnSpPr>
          <p:spPr>
            <a:xfrm>
              <a:off x="1867726" y="2255520"/>
              <a:ext cx="257545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7" name="Straight Connector 506">
              <a:extLst>
                <a:ext uri="{FF2B5EF4-FFF2-40B4-BE49-F238E27FC236}">
                  <a16:creationId xmlns:a16="http://schemas.microsoft.com/office/drawing/2014/main" id="{551A8677-FEFF-194B-969C-BD4E0A8B6A36}"/>
                </a:ext>
              </a:extLst>
            </p:cNvPr>
            <p:cNvCxnSpPr/>
            <p:nvPr/>
          </p:nvCxnSpPr>
          <p:spPr>
            <a:xfrm>
              <a:off x="1988231" y="2255520"/>
              <a:ext cx="0" cy="324589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0" name="Straight Connector 509">
            <a:extLst>
              <a:ext uri="{FF2B5EF4-FFF2-40B4-BE49-F238E27FC236}">
                <a16:creationId xmlns:a16="http://schemas.microsoft.com/office/drawing/2014/main" id="{125A4146-B5F9-B743-948F-5B8555AFA9BC}"/>
              </a:ext>
            </a:extLst>
          </p:cNvPr>
          <p:cNvCxnSpPr>
            <a:cxnSpLocks/>
          </p:cNvCxnSpPr>
          <p:nvPr/>
        </p:nvCxnSpPr>
        <p:spPr>
          <a:xfrm flipH="1">
            <a:off x="6998928" y="1748320"/>
            <a:ext cx="25522" cy="91064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1" name="Group 510">
            <a:extLst>
              <a:ext uri="{FF2B5EF4-FFF2-40B4-BE49-F238E27FC236}">
                <a16:creationId xmlns:a16="http://schemas.microsoft.com/office/drawing/2014/main" id="{757C532A-6AAF-454C-87F6-8FCD8FBC708E}"/>
              </a:ext>
            </a:extLst>
          </p:cNvPr>
          <p:cNvGrpSpPr/>
          <p:nvPr/>
        </p:nvGrpSpPr>
        <p:grpSpPr>
          <a:xfrm>
            <a:off x="7581598" y="1974925"/>
            <a:ext cx="174218" cy="445118"/>
            <a:chOff x="1867726" y="2255520"/>
            <a:chExt cx="257545" cy="324589"/>
          </a:xfrm>
        </p:grpSpPr>
        <p:cxnSp>
          <p:nvCxnSpPr>
            <p:cNvPr id="512" name="Straight Connector 511">
              <a:extLst>
                <a:ext uri="{FF2B5EF4-FFF2-40B4-BE49-F238E27FC236}">
                  <a16:creationId xmlns:a16="http://schemas.microsoft.com/office/drawing/2014/main" id="{4E0A253B-2536-2D4F-A48E-586B27ACE19A}"/>
                </a:ext>
              </a:extLst>
            </p:cNvPr>
            <p:cNvCxnSpPr/>
            <p:nvPr/>
          </p:nvCxnSpPr>
          <p:spPr>
            <a:xfrm>
              <a:off x="1867726" y="2255520"/>
              <a:ext cx="257545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3" name="Straight Connector 512">
              <a:extLst>
                <a:ext uri="{FF2B5EF4-FFF2-40B4-BE49-F238E27FC236}">
                  <a16:creationId xmlns:a16="http://schemas.microsoft.com/office/drawing/2014/main" id="{934ABF22-E0B2-5847-B62D-1E5F40B96FAF}"/>
                </a:ext>
              </a:extLst>
            </p:cNvPr>
            <p:cNvCxnSpPr/>
            <p:nvPr/>
          </p:nvCxnSpPr>
          <p:spPr>
            <a:xfrm>
              <a:off x="1988231" y="2255520"/>
              <a:ext cx="0" cy="324589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4" name="Group 513">
            <a:extLst>
              <a:ext uri="{FF2B5EF4-FFF2-40B4-BE49-F238E27FC236}">
                <a16:creationId xmlns:a16="http://schemas.microsoft.com/office/drawing/2014/main" id="{D4AE4D04-0426-8F48-BA84-FCA1314FC187}"/>
              </a:ext>
            </a:extLst>
          </p:cNvPr>
          <p:cNvGrpSpPr/>
          <p:nvPr/>
        </p:nvGrpSpPr>
        <p:grpSpPr>
          <a:xfrm>
            <a:off x="6075267" y="1448070"/>
            <a:ext cx="174218" cy="346883"/>
            <a:chOff x="1867726" y="2255520"/>
            <a:chExt cx="257545" cy="324589"/>
          </a:xfrm>
        </p:grpSpPr>
        <p:cxnSp>
          <p:nvCxnSpPr>
            <p:cNvPr id="515" name="Straight Connector 514">
              <a:extLst>
                <a:ext uri="{FF2B5EF4-FFF2-40B4-BE49-F238E27FC236}">
                  <a16:creationId xmlns:a16="http://schemas.microsoft.com/office/drawing/2014/main" id="{31D684A8-BD13-4746-B830-805375756930}"/>
                </a:ext>
              </a:extLst>
            </p:cNvPr>
            <p:cNvCxnSpPr/>
            <p:nvPr/>
          </p:nvCxnSpPr>
          <p:spPr>
            <a:xfrm>
              <a:off x="1867726" y="2255520"/>
              <a:ext cx="257545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6" name="Straight Connector 515">
              <a:extLst>
                <a:ext uri="{FF2B5EF4-FFF2-40B4-BE49-F238E27FC236}">
                  <a16:creationId xmlns:a16="http://schemas.microsoft.com/office/drawing/2014/main" id="{406855FC-E4EE-704D-8960-984C96B9F9E7}"/>
                </a:ext>
              </a:extLst>
            </p:cNvPr>
            <p:cNvCxnSpPr/>
            <p:nvPr/>
          </p:nvCxnSpPr>
          <p:spPr>
            <a:xfrm>
              <a:off x="1988231" y="2255520"/>
              <a:ext cx="0" cy="324589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7" name="Group 516">
            <a:extLst>
              <a:ext uri="{FF2B5EF4-FFF2-40B4-BE49-F238E27FC236}">
                <a16:creationId xmlns:a16="http://schemas.microsoft.com/office/drawing/2014/main" id="{62D47309-2E15-974E-AD2D-43CA6C0EBF72}"/>
              </a:ext>
            </a:extLst>
          </p:cNvPr>
          <p:cNvGrpSpPr/>
          <p:nvPr/>
        </p:nvGrpSpPr>
        <p:grpSpPr>
          <a:xfrm>
            <a:off x="1837591" y="3203282"/>
            <a:ext cx="1723583" cy="441562"/>
            <a:chOff x="4218937" y="244055"/>
            <a:chExt cx="161869" cy="158817"/>
          </a:xfrm>
        </p:grpSpPr>
        <p:cxnSp>
          <p:nvCxnSpPr>
            <p:cNvPr id="518" name="Straight Connector 517">
              <a:extLst>
                <a:ext uri="{FF2B5EF4-FFF2-40B4-BE49-F238E27FC236}">
                  <a16:creationId xmlns:a16="http://schemas.microsoft.com/office/drawing/2014/main" id="{447581D1-1E81-9C4E-86AF-300F7B88B4CC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4055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9" name="Straight Connector 518">
              <a:extLst>
                <a:ext uri="{FF2B5EF4-FFF2-40B4-BE49-F238E27FC236}">
                  <a16:creationId xmlns:a16="http://schemas.microsoft.com/office/drawing/2014/main" id="{A59CA699-1DD8-C546-9092-B672CEBB83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0" name="Group 519">
            <a:extLst>
              <a:ext uri="{FF2B5EF4-FFF2-40B4-BE49-F238E27FC236}">
                <a16:creationId xmlns:a16="http://schemas.microsoft.com/office/drawing/2014/main" id="{FA914460-74A7-C744-8F42-F285721EBFD2}"/>
              </a:ext>
            </a:extLst>
          </p:cNvPr>
          <p:cNvGrpSpPr/>
          <p:nvPr/>
        </p:nvGrpSpPr>
        <p:grpSpPr>
          <a:xfrm>
            <a:off x="6457613" y="3157998"/>
            <a:ext cx="1493927" cy="446411"/>
            <a:chOff x="4218937" y="244055"/>
            <a:chExt cx="161869" cy="158817"/>
          </a:xfrm>
        </p:grpSpPr>
        <p:cxnSp>
          <p:nvCxnSpPr>
            <p:cNvPr id="521" name="Straight Connector 520">
              <a:extLst>
                <a:ext uri="{FF2B5EF4-FFF2-40B4-BE49-F238E27FC236}">
                  <a16:creationId xmlns:a16="http://schemas.microsoft.com/office/drawing/2014/main" id="{176521E6-B178-1A44-9D96-3AAEB8FDEFA2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4055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2" name="Straight Connector 521">
              <a:extLst>
                <a:ext uri="{FF2B5EF4-FFF2-40B4-BE49-F238E27FC236}">
                  <a16:creationId xmlns:a16="http://schemas.microsoft.com/office/drawing/2014/main" id="{0E85D5D8-8822-BF42-8012-7B27DE6B728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3" name="Group 522">
            <a:extLst>
              <a:ext uri="{FF2B5EF4-FFF2-40B4-BE49-F238E27FC236}">
                <a16:creationId xmlns:a16="http://schemas.microsoft.com/office/drawing/2014/main" id="{D1C2EE08-81D0-1545-9421-3638B8EF5348}"/>
              </a:ext>
            </a:extLst>
          </p:cNvPr>
          <p:cNvGrpSpPr/>
          <p:nvPr/>
        </p:nvGrpSpPr>
        <p:grpSpPr>
          <a:xfrm>
            <a:off x="7951542" y="2576446"/>
            <a:ext cx="482540" cy="402982"/>
            <a:chOff x="1867726" y="2255520"/>
            <a:chExt cx="257545" cy="324589"/>
          </a:xfrm>
        </p:grpSpPr>
        <p:cxnSp>
          <p:nvCxnSpPr>
            <p:cNvPr id="524" name="Straight Connector 523">
              <a:extLst>
                <a:ext uri="{FF2B5EF4-FFF2-40B4-BE49-F238E27FC236}">
                  <a16:creationId xmlns:a16="http://schemas.microsoft.com/office/drawing/2014/main" id="{EDE51013-695F-FB43-87FD-AA02316ECADC}"/>
                </a:ext>
              </a:extLst>
            </p:cNvPr>
            <p:cNvCxnSpPr/>
            <p:nvPr/>
          </p:nvCxnSpPr>
          <p:spPr>
            <a:xfrm>
              <a:off x="1867726" y="2255520"/>
              <a:ext cx="257545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5" name="Straight Connector 524">
              <a:extLst>
                <a:ext uri="{FF2B5EF4-FFF2-40B4-BE49-F238E27FC236}">
                  <a16:creationId xmlns:a16="http://schemas.microsoft.com/office/drawing/2014/main" id="{2A33BB93-4FC7-E74E-B67E-410276FD2BF4}"/>
                </a:ext>
              </a:extLst>
            </p:cNvPr>
            <p:cNvCxnSpPr/>
            <p:nvPr/>
          </p:nvCxnSpPr>
          <p:spPr>
            <a:xfrm>
              <a:off x="1988231" y="2255520"/>
              <a:ext cx="0" cy="324589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6" name="TextBox 525">
            <a:extLst>
              <a:ext uri="{FF2B5EF4-FFF2-40B4-BE49-F238E27FC236}">
                <a16:creationId xmlns:a16="http://schemas.microsoft.com/office/drawing/2014/main" id="{57DAE02C-312C-5C4E-83DC-BAE67B49185F}"/>
              </a:ext>
            </a:extLst>
          </p:cNvPr>
          <p:cNvSpPr txBox="1"/>
          <p:nvPr/>
        </p:nvSpPr>
        <p:spPr>
          <a:xfrm>
            <a:off x="4612441" y="1285480"/>
            <a:ext cx="603049" cy="6617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Thomas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Kinmonth</a:t>
            </a:r>
          </a:p>
          <a:p>
            <a:pPr algn="ctr"/>
            <a:r>
              <a:rPr lang="en-US" sz="600" b="1" dirty="0"/>
              <a:t>1815 – 1879</a:t>
            </a:r>
          </a:p>
          <a:p>
            <a:pPr algn="ctr"/>
            <a:r>
              <a:rPr lang="en-US" sz="600" dirty="0"/>
              <a:t>Shandon</a:t>
            </a:r>
          </a:p>
          <a:p>
            <a:pPr algn="ctr"/>
            <a:endParaRPr lang="en-US" sz="800" b="1" dirty="0"/>
          </a:p>
        </p:txBody>
      </p:sp>
      <p:sp>
        <p:nvSpPr>
          <p:cNvPr id="527" name="TextBox 526">
            <a:extLst>
              <a:ext uri="{FF2B5EF4-FFF2-40B4-BE49-F238E27FC236}">
                <a16:creationId xmlns:a16="http://schemas.microsoft.com/office/drawing/2014/main" id="{5DC7B317-75F9-FB4B-8896-F3373B152A3A}"/>
              </a:ext>
            </a:extLst>
          </p:cNvPr>
          <p:cNvSpPr txBox="1"/>
          <p:nvPr/>
        </p:nvSpPr>
        <p:spPr>
          <a:xfrm>
            <a:off x="7018682" y="3018085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1928</a:t>
            </a:r>
          </a:p>
        </p:txBody>
      </p:sp>
      <p:sp>
        <p:nvSpPr>
          <p:cNvPr id="528" name="TextBox 527">
            <a:extLst>
              <a:ext uri="{FF2B5EF4-FFF2-40B4-BE49-F238E27FC236}">
                <a16:creationId xmlns:a16="http://schemas.microsoft.com/office/drawing/2014/main" id="{20869D9B-CD60-B841-A28E-9C08767AD3A4}"/>
              </a:ext>
            </a:extLst>
          </p:cNvPr>
          <p:cNvSpPr txBox="1"/>
          <p:nvPr/>
        </p:nvSpPr>
        <p:spPr>
          <a:xfrm>
            <a:off x="4609168" y="3612608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1972</a:t>
            </a:r>
          </a:p>
        </p:txBody>
      </p:sp>
      <p:grpSp>
        <p:nvGrpSpPr>
          <p:cNvPr id="529" name="Group 528">
            <a:extLst>
              <a:ext uri="{FF2B5EF4-FFF2-40B4-BE49-F238E27FC236}">
                <a16:creationId xmlns:a16="http://schemas.microsoft.com/office/drawing/2014/main" id="{E6FD137E-354B-BA43-8DC9-09282DEB6574}"/>
              </a:ext>
            </a:extLst>
          </p:cNvPr>
          <p:cNvGrpSpPr/>
          <p:nvPr/>
        </p:nvGrpSpPr>
        <p:grpSpPr>
          <a:xfrm>
            <a:off x="6981824" y="939893"/>
            <a:ext cx="148991" cy="348960"/>
            <a:chOff x="6540769" y="797495"/>
            <a:chExt cx="224292" cy="302625"/>
          </a:xfrm>
        </p:grpSpPr>
        <p:cxnSp>
          <p:nvCxnSpPr>
            <p:cNvPr id="530" name="Straight Connector 529">
              <a:extLst>
                <a:ext uri="{FF2B5EF4-FFF2-40B4-BE49-F238E27FC236}">
                  <a16:creationId xmlns:a16="http://schemas.microsoft.com/office/drawing/2014/main" id="{6F8E492A-D8D0-EC4E-B293-D79D38EABDBD}"/>
                </a:ext>
              </a:extLst>
            </p:cNvPr>
            <p:cNvCxnSpPr/>
            <p:nvPr/>
          </p:nvCxnSpPr>
          <p:spPr>
            <a:xfrm flipH="1">
              <a:off x="6643772" y="797495"/>
              <a:ext cx="2895" cy="302625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1" name="Straight Connector 530">
              <a:extLst>
                <a:ext uri="{FF2B5EF4-FFF2-40B4-BE49-F238E27FC236}">
                  <a16:creationId xmlns:a16="http://schemas.microsoft.com/office/drawing/2014/main" id="{C48C5C53-B017-E141-A13E-781683EB7FF3}"/>
                </a:ext>
              </a:extLst>
            </p:cNvPr>
            <p:cNvCxnSpPr/>
            <p:nvPr/>
          </p:nvCxnSpPr>
          <p:spPr>
            <a:xfrm>
              <a:off x="6540769" y="797495"/>
              <a:ext cx="224292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2" name="TextBox 531">
            <a:extLst>
              <a:ext uri="{FF2B5EF4-FFF2-40B4-BE49-F238E27FC236}">
                <a16:creationId xmlns:a16="http://schemas.microsoft.com/office/drawing/2014/main" id="{0B6A28E2-9115-AB48-B08E-9E2E27A87C77}"/>
              </a:ext>
            </a:extLst>
          </p:cNvPr>
          <p:cNvSpPr txBox="1"/>
          <p:nvPr/>
        </p:nvSpPr>
        <p:spPr>
          <a:xfrm>
            <a:off x="6530521" y="772939"/>
            <a:ext cx="537327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Timothy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Mahony</a:t>
            </a:r>
          </a:p>
          <a:p>
            <a:pPr algn="ctr"/>
            <a:r>
              <a:rPr lang="en-US" sz="600" dirty="0"/>
              <a:t>Cork</a:t>
            </a:r>
          </a:p>
          <a:p>
            <a:pPr algn="ctr"/>
            <a:endParaRPr lang="en-US" sz="900" b="1" dirty="0"/>
          </a:p>
        </p:txBody>
      </p:sp>
      <p:sp>
        <p:nvSpPr>
          <p:cNvPr id="533" name="TextBox 532">
            <a:extLst>
              <a:ext uri="{FF2B5EF4-FFF2-40B4-BE49-F238E27FC236}">
                <a16:creationId xmlns:a16="http://schemas.microsoft.com/office/drawing/2014/main" id="{55D750A8-164D-9841-9D41-C71658C17C64}"/>
              </a:ext>
            </a:extLst>
          </p:cNvPr>
          <p:cNvSpPr txBox="1"/>
          <p:nvPr/>
        </p:nvSpPr>
        <p:spPr>
          <a:xfrm>
            <a:off x="7064531" y="781171"/>
            <a:ext cx="538929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Joannah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Sullivan</a:t>
            </a:r>
          </a:p>
          <a:p>
            <a:pPr algn="ctr"/>
            <a:r>
              <a:rPr lang="en-US" sz="600" dirty="0"/>
              <a:t>Cork</a:t>
            </a:r>
          </a:p>
          <a:p>
            <a:pPr algn="ctr"/>
            <a:endParaRPr lang="en-US" sz="9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AC8417-3E0E-9FF9-62F2-62D0B6FE9C64}"/>
              </a:ext>
            </a:extLst>
          </p:cNvPr>
          <p:cNvSpPr txBox="1"/>
          <p:nvPr/>
        </p:nvSpPr>
        <p:spPr>
          <a:xfrm>
            <a:off x="2112549" y="3060069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1937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B5E341-1406-5046-D204-2A5870EC5F96}"/>
              </a:ext>
            </a:extLst>
          </p:cNvPr>
          <p:cNvSpPr txBox="1"/>
          <p:nvPr/>
        </p:nvSpPr>
        <p:spPr>
          <a:xfrm>
            <a:off x="214139" y="328273"/>
            <a:ext cx="3498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800" b="1" dirty="0">
                <a:solidFill>
                  <a:schemeClr val="accent3">
                    <a:lumMod val="50000"/>
                  </a:schemeClr>
                </a:solidFill>
                <a:latin typeface="Bunchlo Arsa GC" panose="02000503000000020004" pitchFamily="2" charset="0"/>
              </a:rPr>
              <a:t>Foley/O’Mahony Family Tree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66E0B10-3E87-953C-46C4-94DD1270AE2B}"/>
              </a:ext>
            </a:extLst>
          </p:cNvPr>
          <p:cNvCxnSpPr>
            <a:cxnSpLocks/>
          </p:cNvCxnSpPr>
          <p:nvPr/>
        </p:nvCxnSpPr>
        <p:spPr>
          <a:xfrm>
            <a:off x="251031" y="967388"/>
            <a:ext cx="0" cy="3396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903C8C0-3BC6-CDF4-1751-C96063A12AC4}"/>
              </a:ext>
            </a:extLst>
          </p:cNvPr>
          <p:cNvSpPr txBox="1"/>
          <p:nvPr/>
        </p:nvSpPr>
        <p:spPr>
          <a:xfrm>
            <a:off x="-33885" y="789456"/>
            <a:ext cx="5626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Foulue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8BAE80-0006-63AB-F7F3-2C75C1AB7B8F}"/>
              </a:ext>
            </a:extLst>
          </p:cNvPr>
          <p:cNvSpPr txBox="1"/>
          <p:nvPr/>
        </p:nvSpPr>
        <p:spPr>
          <a:xfrm>
            <a:off x="674951" y="1843426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1865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1DF6FC-9C20-5F47-B5A6-1CE6580B9009}"/>
              </a:ext>
            </a:extLst>
          </p:cNvPr>
          <p:cNvSpPr txBox="1"/>
          <p:nvPr/>
        </p:nvSpPr>
        <p:spPr>
          <a:xfrm>
            <a:off x="1915706" y="1829721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1870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6E3DE5-2C5F-1685-DE9E-74AB65033C40}"/>
              </a:ext>
            </a:extLst>
          </p:cNvPr>
          <p:cNvSpPr txBox="1"/>
          <p:nvPr/>
        </p:nvSpPr>
        <p:spPr>
          <a:xfrm>
            <a:off x="3190634" y="1839384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1864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E7E28D-BE63-31EB-9519-4FD19A971A6D}"/>
              </a:ext>
            </a:extLst>
          </p:cNvPr>
          <p:cNvSpPr txBox="1"/>
          <p:nvPr/>
        </p:nvSpPr>
        <p:spPr>
          <a:xfrm>
            <a:off x="6536021" y="1815056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1858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57C37A-9C2C-05CC-F516-2074EB7EEDBD}"/>
              </a:ext>
            </a:extLst>
          </p:cNvPr>
          <p:cNvSpPr txBox="1"/>
          <p:nvPr/>
        </p:nvSpPr>
        <p:spPr>
          <a:xfrm>
            <a:off x="8010385" y="2422503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1897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004602E-F88E-BA8F-3C0D-0A92BBD0BC37}"/>
              </a:ext>
            </a:extLst>
          </p:cNvPr>
          <p:cNvCxnSpPr>
            <a:cxnSpLocks/>
          </p:cNvCxnSpPr>
          <p:nvPr/>
        </p:nvCxnSpPr>
        <p:spPr>
          <a:xfrm>
            <a:off x="0" y="222120"/>
            <a:ext cx="9144000" cy="0"/>
          </a:xfrm>
          <a:prstGeom prst="line">
            <a:avLst/>
          </a:prstGeom>
          <a:ln>
            <a:solidFill>
              <a:srgbClr val="C6D9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EDB42DC-3FD6-5D6D-54E0-2966132A8CB2}"/>
              </a:ext>
            </a:extLst>
          </p:cNvPr>
          <p:cNvSpPr txBox="1"/>
          <p:nvPr/>
        </p:nvSpPr>
        <p:spPr>
          <a:xfrm>
            <a:off x="6162" y="13514"/>
            <a:ext cx="93092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800" b="1" dirty="0"/>
              <a:t>Foley        Shea      Connell    Quinn   Sullivan  /  McCabe   Colrick    Fagan   Bowles   Gibney  Mahon   Reilly     /     Kinmonth    Screech         Carroll        McDonald  /     O’Mahony   Conway   O’Brien    Kelleher   O’Connor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5BC93F2-B660-5DAF-E2E6-150FA4867151}"/>
              </a:ext>
            </a:extLst>
          </p:cNvPr>
          <p:cNvSpPr txBox="1"/>
          <p:nvPr/>
        </p:nvSpPr>
        <p:spPr>
          <a:xfrm>
            <a:off x="4006901" y="1803401"/>
            <a:ext cx="566181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Mathew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Mahon</a:t>
            </a:r>
          </a:p>
          <a:p>
            <a:pPr algn="ctr"/>
            <a:r>
              <a:rPr lang="en-US" sz="600" b="1" dirty="0"/>
              <a:t>1871 – 1919</a:t>
            </a:r>
          </a:p>
          <a:p>
            <a:pPr algn="ctr"/>
            <a:r>
              <a:rPr lang="en-US" sz="600" dirty="0"/>
              <a:t>Oldcastle</a:t>
            </a:r>
          </a:p>
          <a:p>
            <a:pPr algn="ctr"/>
            <a:r>
              <a:rPr lang="en-US" sz="600" dirty="0"/>
              <a:t>Co. Meath</a:t>
            </a:r>
          </a:p>
          <a:p>
            <a:pPr algn="ctr"/>
            <a:endParaRPr lang="en-US" sz="600" b="1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BC72C57-717F-C73D-03A2-B4C9187E1E95}"/>
              </a:ext>
            </a:extLst>
          </p:cNvPr>
          <p:cNvGrpSpPr/>
          <p:nvPr/>
        </p:nvGrpSpPr>
        <p:grpSpPr>
          <a:xfrm>
            <a:off x="4421481" y="1972928"/>
            <a:ext cx="185900" cy="438810"/>
            <a:chOff x="3931553" y="774216"/>
            <a:chExt cx="224292" cy="32437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54A4252-42E8-9A6C-E0AD-9FF19D22BD36}"/>
                </a:ext>
              </a:extLst>
            </p:cNvPr>
            <p:cNvCxnSpPr/>
            <p:nvPr/>
          </p:nvCxnSpPr>
          <p:spPr>
            <a:xfrm>
              <a:off x="3931553" y="774216"/>
              <a:ext cx="224292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4EF24E4-C08D-8FA8-4215-3644753CFDC1}"/>
                </a:ext>
              </a:extLst>
            </p:cNvPr>
            <p:cNvCxnSpPr>
              <a:cxnSpLocks/>
            </p:cNvCxnSpPr>
            <p:nvPr/>
          </p:nvCxnSpPr>
          <p:spPr>
            <a:xfrm>
              <a:off x="4044151" y="774991"/>
              <a:ext cx="0" cy="32360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BE3FBF6-AD76-00A2-1FEE-76C6B6E2C10E}"/>
              </a:ext>
            </a:extLst>
          </p:cNvPr>
          <p:cNvSpPr txBox="1"/>
          <p:nvPr/>
        </p:nvSpPr>
        <p:spPr>
          <a:xfrm>
            <a:off x="4453900" y="1803279"/>
            <a:ext cx="62228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Catherine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Reilly</a:t>
            </a:r>
          </a:p>
          <a:p>
            <a:pPr algn="ctr"/>
            <a:r>
              <a:rPr lang="en-US" sz="600" b="1" dirty="0"/>
              <a:t>1832 – 1887</a:t>
            </a:r>
            <a:endParaRPr lang="en-US" sz="600" dirty="0"/>
          </a:p>
          <a:p>
            <a:pPr algn="ctr"/>
            <a:r>
              <a:rPr lang="en-US" sz="600" dirty="0"/>
              <a:t>Co. </a:t>
            </a:r>
            <a:r>
              <a:rPr lang="en-US" sz="600" dirty="0" err="1"/>
              <a:t>Cavan</a:t>
            </a:r>
            <a:endParaRPr lang="en-US" sz="600" dirty="0"/>
          </a:p>
          <a:p>
            <a:pPr algn="ctr"/>
            <a:endParaRPr lang="en-US" sz="6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BD79FA4-F7FB-37EB-BBF9-439873CE64BF}"/>
              </a:ext>
            </a:extLst>
          </p:cNvPr>
          <p:cNvSpPr txBox="1"/>
          <p:nvPr/>
        </p:nvSpPr>
        <p:spPr>
          <a:xfrm>
            <a:off x="4199509" y="1272551"/>
            <a:ext cx="56618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Hugh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Mahon</a:t>
            </a:r>
          </a:p>
          <a:p>
            <a:pPr algn="ctr"/>
            <a:r>
              <a:rPr lang="en-US" sz="600" b="1" dirty="0"/>
              <a:t>1785 – 1875</a:t>
            </a:r>
          </a:p>
          <a:p>
            <a:pPr algn="ctr"/>
            <a:r>
              <a:rPr lang="en-US" sz="600" dirty="0"/>
              <a:t>Co. Meath</a:t>
            </a:r>
          </a:p>
          <a:p>
            <a:pPr algn="ctr"/>
            <a:endParaRPr lang="en-US" sz="600" b="1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094AB04-EF8C-B9CF-84DC-7379070B6F90}"/>
              </a:ext>
            </a:extLst>
          </p:cNvPr>
          <p:cNvCxnSpPr>
            <a:cxnSpLocks/>
          </p:cNvCxnSpPr>
          <p:nvPr/>
        </p:nvCxnSpPr>
        <p:spPr>
          <a:xfrm flipH="1">
            <a:off x="4354216" y="1754251"/>
            <a:ext cx="25522" cy="91064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CEF3BC79-722B-49C0-79D4-4E43F40594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6103" y="3816164"/>
            <a:ext cx="738322" cy="106072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CC1C268-1C0F-1009-EAD8-D2B293BDC9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535" y="3797220"/>
            <a:ext cx="948455" cy="111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0374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64114</TotalTime>
  <Words>934</Words>
  <Application>Microsoft Macintosh PowerPoint</Application>
  <PresentationFormat>On-screen Show (16:9)</PresentationFormat>
  <Paragraphs>544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Bunchlo Arsa GC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>World Bank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Foley</dc:creator>
  <cp:lastModifiedBy>Michael Foley</cp:lastModifiedBy>
  <cp:revision>180</cp:revision>
  <cp:lastPrinted>2017-04-30T13:56:51Z</cp:lastPrinted>
  <dcterms:created xsi:type="dcterms:W3CDTF">2017-04-11T09:36:10Z</dcterms:created>
  <dcterms:modified xsi:type="dcterms:W3CDTF">2024-11-25T15:16:02Z</dcterms:modified>
</cp:coreProperties>
</file>