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711" r:id="rId2"/>
    <p:sldId id="263" r:id="rId3"/>
    <p:sldId id="269" r:id="rId4"/>
    <p:sldId id="266" r:id="rId5"/>
    <p:sldId id="264" r:id="rId6"/>
    <p:sldId id="265" r:id="rId7"/>
    <p:sldId id="271" r:id="rId8"/>
    <p:sldId id="712" r:id="rId9"/>
    <p:sldId id="713" r:id="rId10"/>
    <p:sldId id="262" r:id="rId11"/>
    <p:sldId id="261" r:id="rId12"/>
    <p:sldId id="714" r:id="rId13"/>
    <p:sldId id="715" r:id="rId14"/>
    <p:sldId id="716" r:id="rId15"/>
    <p:sldId id="710" r:id="rId16"/>
    <p:sldId id="256" r:id="rId17"/>
    <p:sldId id="267" r:id="rId18"/>
    <p:sldId id="258" r:id="rId19"/>
    <p:sldId id="275" r:id="rId20"/>
  </p:sldIdLst>
  <p:sldSz cx="9144000" cy="5143500" type="screen16x9"/>
  <p:notesSz cx="9144000" cy="6858000"/>
  <p:defaultTextStyle>
    <a:defPPr>
      <a:defRPr lang="en-US"/>
    </a:defPPr>
    <a:lvl1pPr marL="0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1pPr>
    <a:lvl2pPr marL="389626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2pPr>
    <a:lvl3pPr marL="779252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3pPr>
    <a:lvl4pPr marL="1168878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4pPr>
    <a:lvl5pPr marL="1558503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389626" rtl="0" eaLnBrk="1" latinLnBrk="0" hangingPunct="1">
      <a:defRPr sz="15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66" autoAdjust="0"/>
    <p:restoredTop sz="94649"/>
  </p:normalViewPr>
  <p:slideViewPr>
    <p:cSldViewPr snapToGrid="0" snapToObjects="1">
      <p:cViewPr>
        <p:scale>
          <a:sx n="117" d="100"/>
          <a:sy n="117" d="100"/>
        </p:scale>
        <p:origin x="-40" y="48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20592-E18A-174D-BC82-343AD5381DFF}" type="datetimeFigureOut">
              <a:rPr lang="en-IE" smtClean="0"/>
              <a:t>18/02/2026</a:t>
            </a:fld>
            <a:endParaRPr lang="en-IE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F9CEF-C03B-0E4C-817C-91A507A5EDFE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867975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F9CEF-C03B-0E4C-817C-91A507A5EDFE}" type="slidenum">
              <a:rPr lang="en-IE" smtClean="0"/>
              <a:t>17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4080036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7F164B-7CE1-8943-92AB-AA11731BE913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857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754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66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2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993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7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870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190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559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08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06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04790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8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233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423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2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F001F-9A45-C74D-9F86-B5C2FA687C9C}" type="datetimeFigureOut">
              <a:rPr lang="en-US" smtClean="0"/>
              <a:t>2/18/26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687DE2-1F82-9948-ADC1-1B77C6E29C5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426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02A0D2-0795-2332-7762-633BF04DA9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478794" y="-3009072"/>
            <a:ext cx="12417923" cy="88940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DDC0BB-0814-DBF5-2F50-02E87D0BFF1B}"/>
              </a:ext>
            </a:extLst>
          </p:cNvPr>
          <p:cNvSpPr txBox="1"/>
          <p:nvPr/>
        </p:nvSpPr>
        <p:spPr>
          <a:xfrm>
            <a:off x="505808" y="397202"/>
            <a:ext cx="31018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/>
              <a:t>Putting</a:t>
            </a:r>
          </a:p>
          <a:p>
            <a:pPr algn="ctr"/>
            <a:r>
              <a:rPr lang="en-IE" sz="3600" b="1" dirty="0"/>
              <a:t>it all together -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7AA866-73DD-620A-BA42-E5BF715D8960}"/>
              </a:ext>
            </a:extLst>
          </p:cNvPr>
          <p:cNvSpPr txBox="1"/>
          <p:nvPr/>
        </p:nvSpPr>
        <p:spPr>
          <a:xfrm>
            <a:off x="218657" y="1926297"/>
            <a:ext cx="38481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b="1" i="1" dirty="0"/>
              <a:t>Your Family History</a:t>
            </a:r>
          </a:p>
          <a:p>
            <a:pPr algn="ctr"/>
            <a:r>
              <a:rPr lang="en-IE" sz="2800" b="1" i="1" dirty="0"/>
              <a:t>in your hand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31AF4-A616-F35D-84EE-9472668CF6ED}"/>
              </a:ext>
            </a:extLst>
          </p:cNvPr>
          <p:cNvSpPr txBox="1"/>
          <p:nvPr/>
        </p:nvSpPr>
        <p:spPr>
          <a:xfrm>
            <a:off x="406416" y="3442030"/>
            <a:ext cx="3201228" cy="800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b="1" dirty="0">
                <a:solidFill>
                  <a:schemeClr val="bg1">
                    <a:lumMod val="50000"/>
                  </a:schemeClr>
                </a:solidFill>
              </a:rPr>
              <a:t>Irish Family History Society</a:t>
            </a:r>
          </a:p>
          <a:p>
            <a:pPr algn="ctr"/>
            <a:r>
              <a:rPr lang="en-IE" b="1" dirty="0">
                <a:solidFill>
                  <a:schemeClr val="bg1">
                    <a:lumMod val="50000"/>
                  </a:schemeClr>
                </a:solidFill>
              </a:rPr>
              <a:t>Michael Foley</a:t>
            </a:r>
          </a:p>
          <a:p>
            <a:pPr algn="ctr"/>
            <a:r>
              <a:rPr lang="en-IE" b="1" dirty="0">
                <a:solidFill>
                  <a:schemeClr val="bg1">
                    <a:lumMod val="50000"/>
                  </a:schemeClr>
                </a:solidFill>
              </a:rPr>
              <a:t>17 February 2026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B72584-A9D8-9B33-6B19-7E4F9B0A5D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61031">
            <a:off x="4630276" y="-520901"/>
            <a:ext cx="543903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07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A389A0-BC8F-EB66-9643-E5D8C87F5FA3}"/>
              </a:ext>
            </a:extLst>
          </p:cNvPr>
          <p:cNvSpPr txBox="1"/>
          <p:nvPr/>
        </p:nvSpPr>
        <p:spPr>
          <a:xfrm>
            <a:off x="224971" y="180934"/>
            <a:ext cx="869405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/>
              <a:t>The book will consist of objects which can be moved around:</a:t>
            </a:r>
          </a:p>
          <a:p>
            <a:endParaRPr lang="en-IE" sz="2400" dirty="0"/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Text – </a:t>
            </a:r>
            <a:r>
              <a:rPr lang="en-IE" sz="2400" u="sng" dirty="0"/>
              <a:t>all</a:t>
            </a:r>
            <a:r>
              <a:rPr lang="en-IE" sz="2400" dirty="0"/>
              <a:t> text will be inputted as ‘text boxes’ –  with or without borders: titles, body text, captions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Shapes – coloured, arrows, rectangles and ovals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Screenshots – of records (BMD), census returns, maps (Griffith’s valuations/OSI). 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Photos – old family photos, cousins, houses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Family trees – screenshots of slides - PowerPoint, Keynote or Google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dirty="0"/>
              <a:t>Each page is a canvas where you insert these ‘objects’. </a:t>
            </a:r>
          </a:p>
          <a:p>
            <a:pPr marL="457200" indent="-457200">
              <a:buFont typeface="+mj-lt"/>
              <a:buAutoNum type="arabicPeriod"/>
            </a:pPr>
            <a:r>
              <a:rPr lang="en-IE" sz="2400" b="1" u="sng" dirty="0"/>
              <a:t>Start</a:t>
            </a:r>
            <a:r>
              <a:rPr lang="en-IE" sz="2400" dirty="0"/>
              <a:t> by saving online records as </a:t>
            </a:r>
            <a:r>
              <a:rPr lang="en-IE" sz="2400" u="sng" dirty="0"/>
              <a:t>named</a:t>
            </a:r>
            <a:r>
              <a:rPr lang="en-IE" sz="2400" dirty="0"/>
              <a:t> screenshots in folders</a:t>
            </a:r>
          </a:p>
        </p:txBody>
      </p:sp>
    </p:spTree>
    <p:extLst>
      <p:ext uri="{BB962C8B-B14F-4D97-AF65-F5344CB8AC3E}">
        <p14:creationId xmlns:p14="http://schemas.microsoft.com/office/powerpoint/2010/main" val="151872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56E64A-368C-207A-DE45-75B5684931A4}"/>
              </a:ext>
            </a:extLst>
          </p:cNvPr>
          <p:cNvSpPr txBox="1"/>
          <p:nvPr/>
        </p:nvSpPr>
        <p:spPr>
          <a:xfrm>
            <a:off x="704965" y="0"/>
            <a:ext cx="7138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/>
              <a:t>Creating your Family History Book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D1325EC-C607-1251-DF96-E7A2D92C83F4}"/>
              </a:ext>
            </a:extLst>
          </p:cNvPr>
          <p:cNvSpPr txBox="1"/>
          <p:nvPr/>
        </p:nvSpPr>
        <p:spPr>
          <a:xfrm>
            <a:off x="628073" y="422840"/>
            <a:ext cx="7656945" cy="4627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Open a new Word document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Under File click on ‘page setup’ option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	Select A4 or US Letter Paper option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	Select Landscape orientation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Then go to ‘Layout’ and ‘Margins’ and choose ‘Narrow’ – (you’re preparing a ‘book’ not writing a letter.)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Under Insert  select ‘Page numbers’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Decide to have the book spine on top or at left and leave a little space for the binding. (Wire binding will let the pages lie flat)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400" dirty="0"/>
              <a:t>Create a lot of blank pages in advance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E" dirty="0"/>
          </a:p>
          <a:p>
            <a:endParaRPr lang="en-I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A9B957-7A39-E31F-C2F6-B44622FC6DD5}"/>
              </a:ext>
            </a:extLst>
          </p:cNvPr>
          <p:cNvSpPr txBox="1"/>
          <p:nvPr/>
        </p:nvSpPr>
        <p:spPr>
          <a:xfrm>
            <a:off x="1428518" y="4602595"/>
            <a:ext cx="6056053" cy="636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/>
              <a:t>Now you are set for creating your book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167902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6BC2B5-CDAB-D0DD-3E7E-DBCF8C3AC6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38279">
            <a:off x="2660978" y="708481"/>
            <a:ext cx="6210089" cy="44941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193819-1A69-86F6-9F66-4ECBE5D08D65}"/>
              </a:ext>
            </a:extLst>
          </p:cNvPr>
          <p:cNvSpPr txBox="1"/>
          <p:nvPr/>
        </p:nvSpPr>
        <p:spPr>
          <a:xfrm>
            <a:off x="185531" y="539710"/>
            <a:ext cx="220251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dirty="0">
                <a:solidFill>
                  <a:srgbClr val="FF0000"/>
                </a:solidFill>
              </a:rPr>
              <a:t>Create multiple partial family trees in PowerPoint, make a screenshot of them, and add mini-story </a:t>
            </a:r>
          </a:p>
          <a:p>
            <a:r>
              <a:rPr lang="en-IE" sz="1800" dirty="0">
                <a:solidFill>
                  <a:srgbClr val="FF0000"/>
                </a:solidFill>
              </a:rPr>
              <a:t>summaries to them in outlined text boxes in the Word document</a:t>
            </a:r>
          </a:p>
          <a:p>
            <a:endParaRPr lang="en-IE" sz="1800" dirty="0">
              <a:solidFill>
                <a:srgbClr val="FF0000"/>
              </a:solidFill>
            </a:endParaRPr>
          </a:p>
          <a:p>
            <a:r>
              <a:rPr lang="en-IE" sz="1800" dirty="0">
                <a:solidFill>
                  <a:srgbClr val="FF0000"/>
                </a:solidFill>
              </a:rPr>
              <a:t>Insert ‘shapes’ like arrows and ovals for emphasis.</a:t>
            </a:r>
          </a:p>
          <a:p>
            <a:endParaRPr lang="en-IE" sz="1800" dirty="0">
              <a:solidFill>
                <a:srgbClr val="FF0000"/>
              </a:solidFill>
            </a:endParaRPr>
          </a:p>
          <a:p>
            <a:r>
              <a:rPr lang="en-IE" sz="1800" dirty="0">
                <a:solidFill>
                  <a:srgbClr val="FF0000"/>
                </a:solidFill>
              </a:rPr>
              <a:t>Like this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68F09C-FE3B-2D73-EFB3-E961A2496BAD}"/>
              </a:ext>
            </a:extLst>
          </p:cNvPr>
          <p:cNvSpPr/>
          <p:nvPr/>
        </p:nvSpPr>
        <p:spPr>
          <a:xfrm rot="21127965">
            <a:off x="2654620" y="754603"/>
            <a:ext cx="6222804" cy="4322973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094735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304823-1D1F-849E-2D93-305DCD046E3A}"/>
              </a:ext>
            </a:extLst>
          </p:cNvPr>
          <p:cNvSpPr txBox="1"/>
          <p:nvPr/>
        </p:nvSpPr>
        <p:spPr>
          <a:xfrm>
            <a:off x="384313" y="1007165"/>
            <a:ext cx="9674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sz="1800" dirty="0">
              <a:solidFill>
                <a:srgbClr val="FF0000"/>
              </a:solidFill>
            </a:endParaRPr>
          </a:p>
          <a:p>
            <a:r>
              <a:rPr lang="en-IE" sz="1800" dirty="0">
                <a:solidFill>
                  <a:srgbClr val="FF0000"/>
                </a:solidFill>
              </a:rPr>
              <a:t>or this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362B39-4A79-F5DC-971F-7B38A465A42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80627">
            <a:off x="2114607" y="557177"/>
            <a:ext cx="6230858" cy="42550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6A6B710-F17C-5684-0713-10834A694FF2}"/>
              </a:ext>
            </a:extLst>
          </p:cNvPr>
          <p:cNvSpPr/>
          <p:nvPr/>
        </p:nvSpPr>
        <p:spPr>
          <a:xfrm rot="20825399">
            <a:off x="2091728" y="529976"/>
            <a:ext cx="6183850" cy="4202847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17242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A7FB04-9E23-5706-C56C-20A477ED3F5E}"/>
              </a:ext>
            </a:extLst>
          </p:cNvPr>
          <p:cNvSpPr txBox="1"/>
          <p:nvPr/>
        </p:nvSpPr>
        <p:spPr>
          <a:xfrm>
            <a:off x="450574" y="3203397"/>
            <a:ext cx="2202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dirty="0">
                <a:solidFill>
                  <a:srgbClr val="FF0000"/>
                </a:solidFill>
              </a:rPr>
              <a:t>Tell a story in one page with images, and titles in text boxes.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C04C71-FD0B-D7EA-49BE-61231BF364A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80557">
            <a:off x="2383186" y="214194"/>
            <a:ext cx="6229448" cy="442218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9EF5B58-CDFC-3CE8-5D77-C4EECAD2E4F9}"/>
              </a:ext>
            </a:extLst>
          </p:cNvPr>
          <p:cNvSpPr/>
          <p:nvPr/>
        </p:nvSpPr>
        <p:spPr>
          <a:xfrm rot="20976893">
            <a:off x="2378485" y="208546"/>
            <a:ext cx="6238846" cy="4351817"/>
          </a:xfrm>
          <a:prstGeom prst="rect">
            <a:avLst/>
          </a:prstGeom>
          <a:noFill/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30702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1BE6EC3-00E6-71E2-017F-A3F8EF7A9FED}"/>
              </a:ext>
            </a:extLst>
          </p:cNvPr>
          <p:cNvSpPr txBox="1"/>
          <p:nvPr/>
        </p:nvSpPr>
        <p:spPr>
          <a:xfrm>
            <a:off x="828675" y="989632"/>
            <a:ext cx="74866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IE" sz="1800" b="1" dirty="0">
                <a:solidFill>
                  <a:srgbClr val="000000"/>
                </a:solidFill>
              </a:rPr>
              <a:t>How to Screenshot a Portion of the Screen Directly in Windows</a:t>
            </a:r>
          </a:p>
          <a:p>
            <a:pPr algn="l"/>
            <a:endParaRPr lang="en-IE" sz="1800" dirty="0">
              <a:solidFill>
                <a:srgbClr val="000000"/>
              </a:solidFill>
            </a:endParaRP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Press </a:t>
            </a:r>
            <a:r>
              <a:rPr lang="en-IE" sz="1800" b="1" dirty="0">
                <a:solidFill>
                  <a:srgbClr val="000000"/>
                </a:solidFill>
              </a:rPr>
              <a:t>Windows key + Shift + S</a:t>
            </a:r>
            <a:endParaRPr lang="en-IE" sz="1800" dirty="0">
              <a:solidFill>
                <a:srgbClr val="000000"/>
              </a:solidFill>
            </a:endParaRP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Your screen will dim and a small toolbar appears at the top.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Choose the first option: </a:t>
            </a:r>
            <a:r>
              <a:rPr lang="en-IE" sz="1800" b="1" dirty="0">
                <a:solidFill>
                  <a:srgbClr val="000000"/>
                </a:solidFill>
              </a:rPr>
              <a:t>Rectangular Snip</a:t>
            </a:r>
            <a:r>
              <a:rPr lang="en-IE" sz="1800" dirty="0">
                <a:solidFill>
                  <a:srgbClr val="000000"/>
                </a:solidFill>
              </a:rPr>
              <a:t> (default).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Click and </a:t>
            </a:r>
            <a:r>
              <a:rPr lang="en-IE" sz="1800" b="1" dirty="0">
                <a:solidFill>
                  <a:srgbClr val="000000"/>
                </a:solidFill>
              </a:rPr>
              <a:t>drag to select only the area you want</a:t>
            </a:r>
            <a:r>
              <a:rPr lang="en-IE" sz="1800" dirty="0">
                <a:solidFill>
                  <a:srgbClr val="000000"/>
                </a:solidFill>
              </a:rPr>
              <a:t>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Release the mouse — the screenshot is taken instantly.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A small preview appears in the bottom-right corner.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Click it to </a:t>
            </a:r>
            <a:r>
              <a:rPr lang="en-IE" sz="1800" b="1" dirty="0">
                <a:solidFill>
                  <a:srgbClr val="000000"/>
                </a:solidFill>
              </a:rPr>
              <a:t>edit or save</a:t>
            </a:r>
            <a:r>
              <a:rPr lang="en-IE" sz="1800" dirty="0">
                <a:solidFill>
                  <a:srgbClr val="000000"/>
                </a:solidFill>
              </a:rPr>
              <a:t>.</a:t>
            </a:r>
          </a:p>
          <a:p>
            <a:pPr algn="l"/>
            <a:endParaRPr lang="en-IE" sz="1800" b="1" dirty="0">
              <a:solidFill>
                <a:srgbClr val="000000"/>
              </a:solidFill>
            </a:endParaRPr>
          </a:p>
          <a:p>
            <a:pPr algn="l"/>
            <a:r>
              <a:rPr lang="en-IE" sz="1800" b="1" dirty="0">
                <a:solidFill>
                  <a:srgbClr val="000000"/>
                </a:solidFill>
              </a:rPr>
              <a:t>To save it as a JPEG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After the preview opens, click the </a:t>
            </a:r>
            <a:r>
              <a:rPr lang="en-IE" sz="1800" b="1" dirty="0">
                <a:solidFill>
                  <a:srgbClr val="000000"/>
                </a:solidFill>
              </a:rPr>
              <a:t>Save</a:t>
            </a:r>
            <a:r>
              <a:rPr lang="en-IE" sz="1800" dirty="0">
                <a:solidFill>
                  <a:srgbClr val="000000"/>
                </a:solidFill>
              </a:rPr>
              <a:t> icon.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Choose the </a:t>
            </a:r>
            <a:r>
              <a:rPr lang="en-IE" sz="1800" b="1" dirty="0">
                <a:solidFill>
                  <a:srgbClr val="000000"/>
                </a:solidFill>
              </a:rPr>
              <a:t>JPEG (.jpg)</a:t>
            </a:r>
            <a:r>
              <a:rPr lang="en-IE" sz="1800" dirty="0">
                <a:solidFill>
                  <a:srgbClr val="000000"/>
                </a:solidFill>
              </a:rPr>
              <a:t> format in the dropdown.</a:t>
            </a:r>
          </a:p>
          <a:p>
            <a:pPr algn="l">
              <a:buFont typeface="+mj-lt"/>
              <a:buAutoNum type="arabicPeriod"/>
            </a:pPr>
            <a:r>
              <a:rPr lang="en-IE" sz="1800" dirty="0">
                <a:solidFill>
                  <a:srgbClr val="000000"/>
                </a:solidFill>
              </a:rPr>
              <a:t>Save to your desired folder – rename it, </a:t>
            </a:r>
            <a:r>
              <a:rPr lang="en-IE" sz="1800" dirty="0" err="1">
                <a:solidFill>
                  <a:srgbClr val="000000"/>
                </a:solidFill>
              </a:rPr>
              <a:t>eg</a:t>
            </a:r>
            <a:r>
              <a:rPr lang="en-IE" sz="1800" dirty="0">
                <a:solidFill>
                  <a:srgbClr val="000000"/>
                </a:solidFill>
              </a:rPr>
              <a:t>, as : Birth Maurice Foley 1908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7B62BC-27F8-96B4-A94E-841D87E27FF5}"/>
              </a:ext>
            </a:extLst>
          </p:cNvPr>
          <p:cNvSpPr txBox="1"/>
          <p:nvPr/>
        </p:nvSpPr>
        <p:spPr>
          <a:xfrm>
            <a:off x="1221058" y="357175"/>
            <a:ext cx="52017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b="1" dirty="0">
                <a:latin typeface="Arial" panose="020B0604020202020204" pitchFamily="34" charset="0"/>
                <a:cs typeface="Arial" panose="020B0604020202020204" pitchFamily="34" charset="0"/>
              </a:rPr>
              <a:t>Screenshots of online records</a:t>
            </a:r>
          </a:p>
        </p:txBody>
      </p:sp>
    </p:spTree>
    <p:extLst>
      <p:ext uri="{BB962C8B-B14F-4D97-AF65-F5344CB8AC3E}">
        <p14:creationId xmlns:p14="http://schemas.microsoft.com/office/powerpoint/2010/main" val="1344660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Straight Connector 91"/>
          <p:cNvCxnSpPr>
            <a:cxnSpLocks/>
          </p:cNvCxnSpPr>
          <p:nvPr/>
        </p:nvCxnSpPr>
        <p:spPr>
          <a:xfrm>
            <a:off x="-8202" y="26795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018654" y="1642080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1839 - 1909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0524" y="1001774"/>
            <a:ext cx="72007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/>
              <a:t>1791 -- 1878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2587" y="1001786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825" b="1" dirty="0"/>
              <a:t>1804 - 1874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4797" y="318536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8014" y="320085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825" b="1" dirty="0"/>
              <a:t>1765 - 1825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005094" y="998227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1829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A25A4E-ED44-D346-958E-77A88AA074EE}"/>
              </a:ext>
            </a:extLst>
          </p:cNvPr>
          <p:cNvGrpSpPr/>
          <p:nvPr/>
        </p:nvGrpSpPr>
        <p:grpSpPr>
          <a:xfrm>
            <a:off x="7046007" y="1180800"/>
            <a:ext cx="292835" cy="294180"/>
            <a:chOff x="6646642" y="1324623"/>
            <a:chExt cx="224290" cy="376482"/>
          </a:xfrm>
        </p:grpSpPr>
        <p:cxnSp>
          <p:nvCxnSpPr>
            <p:cNvPr id="94" name="Straight Connector 93"/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8" name="TextBox 197"/>
          <p:cNvSpPr txBox="1"/>
          <p:nvPr/>
        </p:nvSpPr>
        <p:spPr>
          <a:xfrm>
            <a:off x="7550620" y="59417"/>
            <a:ext cx="580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Gibney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BE39E-7402-9B40-914B-D6166A8BA38C}"/>
              </a:ext>
            </a:extLst>
          </p:cNvPr>
          <p:cNvGrpSpPr/>
          <p:nvPr/>
        </p:nvGrpSpPr>
        <p:grpSpPr>
          <a:xfrm>
            <a:off x="7458294" y="530598"/>
            <a:ext cx="231327" cy="480042"/>
            <a:chOff x="6540769" y="797495"/>
            <a:chExt cx="224292" cy="302625"/>
          </a:xfrm>
        </p:grpSpPr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C2974A7-05EC-D044-B76D-3B5E04BF7253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637D0CC9-4EF4-824E-89AA-A52DC9E0D7DF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4FB4BBE1-3F24-D341-99B0-5D01D040B249}"/>
              </a:ext>
            </a:extLst>
          </p:cNvPr>
          <p:cNvCxnSpPr>
            <a:cxnSpLocks/>
          </p:cNvCxnSpPr>
          <p:nvPr/>
        </p:nvCxnSpPr>
        <p:spPr>
          <a:xfrm>
            <a:off x="5657284" y="2130161"/>
            <a:ext cx="3178287" cy="67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8B4B8D99-F05A-CC45-82F1-4A6E818F0293}"/>
              </a:ext>
            </a:extLst>
          </p:cNvPr>
          <p:cNvCxnSpPr>
            <a:cxnSpLocks/>
          </p:cNvCxnSpPr>
          <p:nvPr/>
        </p:nvCxnSpPr>
        <p:spPr>
          <a:xfrm flipV="1">
            <a:off x="5664937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39316579-C35B-9A4E-B16B-6F4A66F4B1C2}"/>
              </a:ext>
            </a:extLst>
          </p:cNvPr>
          <p:cNvSpPr txBox="1"/>
          <p:nvPr/>
        </p:nvSpPr>
        <p:spPr>
          <a:xfrm>
            <a:off x="5773691" y="1642996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1831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7E43561-40F3-A14F-B93C-32EC165C0EE7}"/>
              </a:ext>
            </a:extLst>
          </p:cNvPr>
          <p:cNvSpPr txBox="1"/>
          <p:nvPr/>
        </p:nvSpPr>
        <p:spPr>
          <a:xfrm>
            <a:off x="6214405" y="1642423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1833-1910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4F189321-F2A2-CA4D-AE52-F453F16C7AB4}"/>
              </a:ext>
            </a:extLst>
          </p:cNvPr>
          <p:cNvSpPr txBox="1"/>
          <p:nvPr/>
        </p:nvSpPr>
        <p:spPr>
          <a:xfrm>
            <a:off x="7357386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Patrick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1835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932D2135-F871-DF46-B34E-06CBCC87FAFC}"/>
              </a:ext>
            </a:extLst>
          </p:cNvPr>
          <p:cNvSpPr txBox="1"/>
          <p:nvPr/>
        </p:nvSpPr>
        <p:spPr>
          <a:xfrm>
            <a:off x="7776159" y="1642996"/>
            <a:ext cx="53091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Thomas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1836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A35D525-8F0B-C34D-AC30-51B8FFEAB111}"/>
              </a:ext>
            </a:extLst>
          </p:cNvPr>
          <p:cNvSpPr txBox="1"/>
          <p:nvPr/>
        </p:nvSpPr>
        <p:spPr>
          <a:xfrm>
            <a:off x="8250004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Owen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1838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8AD0E077-F5B3-2144-86FA-5B39EC109D68}"/>
              </a:ext>
            </a:extLst>
          </p:cNvPr>
          <p:cNvSpPr txBox="1"/>
          <p:nvPr/>
        </p:nvSpPr>
        <p:spPr>
          <a:xfrm>
            <a:off x="8644616" y="1642860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1841</a:t>
            </a:r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179B4B95-EB91-2F40-93DB-1AE51A6B1AC1}"/>
              </a:ext>
            </a:extLst>
          </p:cNvPr>
          <p:cNvCxnSpPr>
            <a:cxnSpLocks/>
          </p:cNvCxnSpPr>
          <p:nvPr/>
        </p:nvCxnSpPr>
        <p:spPr>
          <a:xfrm flipV="1">
            <a:off x="6022632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74835D15-97B4-334C-869A-43B3D1ADA5D7}"/>
              </a:ext>
            </a:extLst>
          </p:cNvPr>
          <p:cNvSpPr txBox="1"/>
          <p:nvPr/>
        </p:nvSpPr>
        <p:spPr>
          <a:xfrm>
            <a:off x="6795782" y="1640388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Plunkett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1842-1882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D3194E5-F81A-A842-AEE1-FEDD7720A47B}"/>
              </a:ext>
            </a:extLst>
          </p:cNvPr>
          <p:cNvGrpSpPr/>
          <p:nvPr/>
        </p:nvGrpSpPr>
        <p:grpSpPr>
          <a:xfrm>
            <a:off x="6676809" y="1812033"/>
            <a:ext cx="217560" cy="324874"/>
            <a:chOff x="6646642" y="1324623"/>
            <a:chExt cx="224290" cy="376482"/>
          </a:xfrm>
        </p:grpSpPr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0264BEB3-1607-3D46-AF96-0A62B2A871A3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F60BE88B-B146-4E43-B916-81106A51FE26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A34C9195-DE5D-E242-B429-A5F4F1987E87}"/>
              </a:ext>
            </a:extLst>
          </p:cNvPr>
          <p:cNvCxnSpPr>
            <a:cxnSpLocks/>
          </p:cNvCxnSpPr>
          <p:nvPr/>
        </p:nvCxnSpPr>
        <p:spPr>
          <a:xfrm flipV="1">
            <a:off x="819356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573BDBE0-E7C3-7B4E-AF81-5A725504F066}"/>
              </a:ext>
            </a:extLst>
          </p:cNvPr>
          <p:cNvCxnSpPr>
            <a:cxnSpLocks/>
          </p:cNvCxnSpPr>
          <p:nvPr/>
        </p:nvCxnSpPr>
        <p:spPr>
          <a:xfrm flipV="1">
            <a:off x="7866005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93D0C802-8EEB-224B-87AA-D8E601A2E22D}"/>
              </a:ext>
            </a:extLst>
          </p:cNvPr>
          <p:cNvCxnSpPr>
            <a:cxnSpLocks/>
          </p:cNvCxnSpPr>
          <p:nvPr/>
        </p:nvCxnSpPr>
        <p:spPr>
          <a:xfrm flipV="1">
            <a:off x="754084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5A587E07-90A6-E248-B84F-849F5B6A7FCD}"/>
              </a:ext>
            </a:extLst>
          </p:cNvPr>
          <p:cNvCxnSpPr>
            <a:cxnSpLocks/>
          </p:cNvCxnSpPr>
          <p:nvPr/>
        </p:nvCxnSpPr>
        <p:spPr>
          <a:xfrm flipV="1">
            <a:off x="7184465" y="212964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8E9E996A-57C0-174A-8944-9465C16CE6C2}"/>
              </a:ext>
            </a:extLst>
          </p:cNvPr>
          <p:cNvCxnSpPr>
            <a:cxnSpLocks/>
          </p:cNvCxnSpPr>
          <p:nvPr/>
        </p:nvCxnSpPr>
        <p:spPr>
          <a:xfrm flipV="1">
            <a:off x="8837145" y="213411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D8064DC8-44F7-4C45-B90A-116C9A03BA24}"/>
              </a:ext>
            </a:extLst>
          </p:cNvPr>
          <p:cNvCxnSpPr>
            <a:cxnSpLocks/>
          </p:cNvCxnSpPr>
          <p:nvPr/>
        </p:nvCxnSpPr>
        <p:spPr>
          <a:xfrm flipV="1">
            <a:off x="6738233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0888D42A-5005-894A-BD96-638A07BDD2A4}"/>
              </a:ext>
            </a:extLst>
          </p:cNvPr>
          <p:cNvCxnSpPr>
            <a:cxnSpLocks/>
          </p:cNvCxnSpPr>
          <p:nvPr/>
        </p:nvCxnSpPr>
        <p:spPr>
          <a:xfrm flipV="1">
            <a:off x="6345815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AD18CBCD-F6EB-9E46-B5B9-EADB43D24AE9}"/>
              </a:ext>
            </a:extLst>
          </p:cNvPr>
          <p:cNvCxnSpPr>
            <a:cxnSpLocks/>
          </p:cNvCxnSpPr>
          <p:nvPr/>
        </p:nvCxnSpPr>
        <p:spPr>
          <a:xfrm flipV="1">
            <a:off x="8521253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5" name="TextBox 374">
            <a:extLst>
              <a:ext uri="{FF2B5EF4-FFF2-40B4-BE49-F238E27FC236}">
                <a16:creationId xmlns:a16="http://schemas.microsoft.com/office/drawing/2014/main" id="{CD4B5D2F-65CB-E648-AD00-9FE261C4ACAA}"/>
              </a:ext>
            </a:extLst>
          </p:cNvPr>
          <p:cNvSpPr txBox="1"/>
          <p:nvPr/>
        </p:nvSpPr>
        <p:spPr>
          <a:xfrm>
            <a:off x="6969494" y="52767"/>
            <a:ext cx="5886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Bowles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7898062-6337-B857-45CF-EBEACA139300}"/>
              </a:ext>
            </a:extLst>
          </p:cNvPr>
          <p:cNvGrpSpPr/>
          <p:nvPr/>
        </p:nvGrpSpPr>
        <p:grpSpPr>
          <a:xfrm>
            <a:off x="5360047" y="1480133"/>
            <a:ext cx="3555353" cy="128063"/>
            <a:chOff x="5360047" y="1480133"/>
            <a:chExt cx="3555353" cy="128063"/>
          </a:xfrm>
        </p:grpSpPr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BAC07A3F-7AAC-5741-8714-6C44D3A02AAA}"/>
                </a:ext>
              </a:extLst>
            </p:cNvPr>
            <p:cNvCxnSpPr>
              <a:cxnSpLocks/>
            </p:cNvCxnSpPr>
            <p:nvPr/>
          </p:nvCxnSpPr>
          <p:spPr>
            <a:xfrm>
              <a:off x="5360047" y="1480821"/>
              <a:ext cx="3555353" cy="43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>
              <a:extLst>
                <a:ext uri="{FF2B5EF4-FFF2-40B4-BE49-F238E27FC236}">
                  <a16:creationId xmlns:a16="http://schemas.microsoft.com/office/drawing/2014/main" id="{CD339F9A-580F-3348-9494-C71B665E27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03112" y="1480134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18888795-5953-DA42-AC09-79F32A566D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13483" y="1480134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60C4C3D3-A169-F241-8D77-DDACC81B12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94085" y="1482017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>
              <a:extLst>
                <a:ext uri="{FF2B5EF4-FFF2-40B4-BE49-F238E27FC236}">
                  <a16:creationId xmlns:a16="http://schemas.microsoft.com/office/drawing/2014/main" id="{7B582C59-F536-1646-B953-5F39BFDBE35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08862" y="1483227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>
              <a:extLst>
                <a:ext uri="{FF2B5EF4-FFF2-40B4-BE49-F238E27FC236}">
                  <a16:creationId xmlns:a16="http://schemas.microsoft.com/office/drawing/2014/main" id="{03F092B6-517F-9541-84D6-1B051BA74D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77790" y="1482017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>
              <a:extLst>
                <a:ext uri="{FF2B5EF4-FFF2-40B4-BE49-F238E27FC236}">
                  <a16:creationId xmlns:a16="http://schemas.microsoft.com/office/drawing/2014/main" id="{B2D04105-18D5-9342-9A15-5BBFCAE965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21091" y="1480144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F63205DE-C77A-0248-A0FC-8282EAF868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60047" y="1480133"/>
              <a:ext cx="0" cy="12496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5759A73A-6EC2-6157-FE05-9ED5C421EC8D}"/>
              </a:ext>
            </a:extLst>
          </p:cNvPr>
          <p:cNvCxnSpPr>
            <a:cxnSpLocks/>
          </p:cNvCxnSpPr>
          <p:nvPr/>
        </p:nvCxnSpPr>
        <p:spPr>
          <a:xfrm>
            <a:off x="699862" y="4875550"/>
            <a:ext cx="7260190" cy="0"/>
          </a:xfrm>
          <a:prstGeom prst="line">
            <a:avLst/>
          </a:prstGeom>
          <a:ln w="12700" cmpd="sng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F62257DD-369D-2573-0C22-A76ADEF46920}"/>
              </a:ext>
            </a:extLst>
          </p:cNvPr>
          <p:cNvSpPr txBox="1"/>
          <p:nvPr/>
        </p:nvSpPr>
        <p:spPr>
          <a:xfrm>
            <a:off x="297904" y="267949"/>
            <a:ext cx="443589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Download this PowerPoint template for making your family tree. (it accompanies my first presentation on the IFHS website)</a:t>
            </a:r>
          </a:p>
          <a:p>
            <a:endParaRPr lang="en-IE" sz="1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All the names are in text boxes which can be moved around with your mouse.</a:t>
            </a:r>
          </a:p>
          <a:p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Simply copy and paste a name (</a:t>
            </a:r>
            <a:r>
              <a:rPr lang="en-IE" sz="1800" dirty="0">
                <a:solidFill>
                  <a:srgbClr val="0000FF"/>
                </a:solidFill>
              </a:rPr>
              <a:t>blue</a:t>
            </a:r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for direct ancestors, </a:t>
            </a:r>
            <a:r>
              <a:rPr lang="en-IE" sz="1800" dirty="0"/>
              <a:t>black</a:t>
            </a:r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for their siblings and </a:t>
            </a:r>
            <a:r>
              <a:rPr lang="en-IE" sz="1800" dirty="0">
                <a:solidFill>
                  <a:schemeClr val="bg1">
                    <a:lumMod val="50000"/>
                  </a:schemeClr>
                </a:solidFill>
              </a:rPr>
              <a:t>grey</a:t>
            </a:r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for all spouses) and change the names and dates.</a:t>
            </a:r>
          </a:p>
          <a:p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No formatting needed!</a:t>
            </a:r>
          </a:p>
          <a:p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Copy and paste the family tree lines too and adjust.</a:t>
            </a:r>
          </a:p>
          <a:p>
            <a:r>
              <a:rPr lang="en-IE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Use the red horizontal line below to line up names (grab it and move up under the names and nudge each into place with the arrow keys on your keyboard). </a:t>
            </a:r>
          </a:p>
        </p:txBody>
      </p:sp>
    </p:spTree>
    <p:extLst>
      <p:ext uri="{BB962C8B-B14F-4D97-AF65-F5344CB8AC3E}">
        <p14:creationId xmlns:p14="http://schemas.microsoft.com/office/powerpoint/2010/main" val="3553295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Straight Connector 91"/>
          <p:cNvCxnSpPr>
            <a:cxnSpLocks/>
          </p:cNvCxnSpPr>
          <p:nvPr/>
        </p:nvCxnSpPr>
        <p:spPr>
          <a:xfrm>
            <a:off x="-8202" y="26795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59807" y="2291215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Rose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825" b="1" dirty="0"/>
              <a:t>1878 - 1960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0576" y="2969768"/>
            <a:ext cx="777777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Anna (Nancy)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 Mahon</a:t>
            </a:r>
          </a:p>
          <a:p>
            <a:pPr algn="ctr"/>
            <a:r>
              <a:rPr lang="en-US" sz="825" b="1" dirty="0"/>
              <a:t>1905 - 1984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63375" y="2294332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825" b="1" dirty="0"/>
              <a:t>1871 - 1919</a:t>
            </a:r>
          </a:p>
        </p:txBody>
      </p:sp>
      <p:cxnSp>
        <p:nvCxnSpPr>
          <p:cNvPr id="49" name="Straight Connector 48"/>
          <p:cNvCxnSpPr>
            <a:cxnSpLocks/>
          </p:cNvCxnSpPr>
          <p:nvPr/>
        </p:nvCxnSpPr>
        <p:spPr>
          <a:xfrm>
            <a:off x="1280363" y="2125948"/>
            <a:ext cx="3695294" cy="789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3999976" y="1643683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Michael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825" b="1" dirty="0"/>
              <a:t>1837 - 1919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101167" y="1646158"/>
            <a:ext cx="554960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Mathew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Mahon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817594" y="2287921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1900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5035714" y="1631844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1839 - 1909</a:t>
            </a:r>
          </a:p>
        </p:txBody>
      </p:sp>
      <p:sp>
        <p:nvSpPr>
          <p:cNvPr id="184" name="TextBox 183"/>
          <p:cNvSpPr txBox="1"/>
          <p:nvPr/>
        </p:nvSpPr>
        <p:spPr>
          <a:xfrm>
            <a:off x="409116" y="3016974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1937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00524" y="970424"/>
            <a:ext cx="72007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/>
              <a:t>1791 -- 1878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2587" y="975661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825" b="1" dirty="0"/>
              <a:t>1804 - 1874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24797" y="310260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825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18014" y="320085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825" b="1" dirty="0"/>
              <a:t>1765 - 1825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666781" y="3014657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1935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7005094" y="998227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1829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AA25A4E-ED44-D346-958E-77A88AA074EE}"/>
              </a:ext>
            </a:extLst>
          </p:cNvPr>
          <p:cNvGrpSpPr/>
          <p:nvPr/>
        </p:nvGrpSpPr>
        <p:grpSpPr>
          <a:xfrm>
            <a:off x="7046007" y="1180800"/>
            <a:ext cx="292835" cy="309222"/>
            <a:chOff x="6646642" y="1324623"/>
            <a:chExt cx="224290" cy="376482"/>
          </a:xfrm>
        </p:grpSpPr>
        <p:cxnSp>
          <p:nvCxnSpPr>
            <p:cNvPr id="94" name="Straight Connector 93"/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9" name="TextBox 98"/>
          <p:cNvSpPr txBox="1"/>
          <p:nvPr/>
        </p:nvSpPr>
        <p:spPr>
          <a:xfrm>
            <a:off x="3426634" y="986738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825" b="1" dirty="0"/>
              <a:t>1791 - 1878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216783" y="978798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825" b="1" dirty="0"/>
              <a:t>1797-1864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3989319" y="1154438"/>
            <a:ext cx="320513" cy="335583"/>
            <a:chOff x="2896650" y="2746552"/>
            <a:chExt cx="566394" cy="552012"/>
          </a:xfrm>
        </p:grpSpPr>
        <p:cxnSp>
          <p:nvCxnSpPr>
            <p:cNvPr id="106" name="Straight Connector 105"/>
            <p:cNvCxnSpPr>
              <a:cxnSpLocks/>
            </p:cNvCxnSpPr>
            <p:nvPr/>
          </p:nvCxnSpPr>
          <p:spPr>
            <a:xfrm>
              <a:off x="3183241" y="2746552"/>
              <a:ext cx="5257" cy="55201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>
              <a:cxnSpLocks/>
            </p:cNvCxnSpPr>
            <p:nvPr/>
          </p:nvCxnSpPr>
          <p:spPr>
            <a:xfrm>
              <a:off x="2896650" y="2748832"/>
              <a:ext cx="56639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8" name="Group 127"/>
          <p:cNvGrpSpPr/>
          <p:nvPr/>
        </p:nvGrpSpPr>
        <p:grpSpPr>
          <a:xfrm>
            <a:off x="603462" y="1842909"/>
            <a:ext cx="224292" cy="471365"/>
            <a:chOff x="2866961" y="2705079"/>
            <a:chExt cx="276052" cy="493933"/>
          </a:xfrm>
        </p:grpSpPr>
        <p:cxnSp>
          <p:nvCxnSpPr>
            <p:cNvPr id="129" name="Straight Connector 128"/>
            <p:cNvCxnSpPr/>
            <p:nvPr/>
          </p:nvCxnSpPr>
          <p:spPr>
            <a:xfrm flipV="1">
              <a:off x="3004987" y="2705079"/>
              <a:ext cx="0" cy="493933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>
              <a:off x="2866961" y="2705100"/>
              <a:ext cx="27605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8" name="Straight Connector 137"/>
          <p:cNvCxnSpPr>
            <a:cxnSpLocks/>
          </p:cNvCxnSpPr>
          <p:nvPr/>
        </p:nvCxnSpPr>
        <p:spPr>
          <a:xfrm flipV="1">
            <a:off x="1289985" y="882595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7" name="TextBox 196"/>
          <p:cNvSpPr txBox="1"/>
          <p:nvPr/>
        </p:nvSpPr>
        <p:spPr>
          <a:xfrm>
            <a:off x="1325316" y="52922"/>
            <a:ext cx="63350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McCabe</a:t>
            </a:r>
          </a:p>
        </p:txBody>
      </p:sp>
      <p:sp>
        <p:nvSpPr>
          <p:cNvPr id="198" name="TextBox 197"/>
          <p:cNvSpPr txBox="1"/>
          <p:nvPr/>
        </p:nvSpPr>
        <p:spPr>
          <a:xfrm>
            <a:off x="7550620" y="59417"/>
            <a:ext cx="5806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Gibney</a:t>
            </a:r>
          </a:p>
        </p:txBody>
      </p:sp>
      <p:sp>
        <p:nvSpPr>
          <p:cNvPr id="199" name="TextBox 198"/>
          <p:cNvSpPr txBox="1"/>
          <p:nvPr/>
        </p:nvSpPr>
        <p:spPr>
          <a:xfrm>
            <a:off x="146204" y="68786"/>
            <a:ext cx="5838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Mahon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744506" y="1646721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Reilly</a:t>
            </a:r>
          </a:p>
          <a:p>
            <a:pPr algn="ctr"/>
            <a:r>
              <a:rPr lang="en-US" sz="825" b="1" dirty="0"/>
              <a:t>1832 - 1887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35751" y="1656959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1855</a:t>
            </a:r>
          </a:p>
        </p:txBody>
      </p:sp>
      <p:cxnSp>
        <p:nvCxnSpPr>
          <p:cNvPr id="132" name="Straight Connector 131">
            <a:extLst>
              <a:ext uri="{FF2B5EF4-FFF2-40B4-BE49-F238E27FC236}">
                <a16:creationId xmlns:a16="http://schemas.microsoft.com/office/drawing/2014/main" id="{8F749D39-703F-BE44-99E3-1E12F7A84C31}"/>
              </a:ext>
            </a:extLst>
          </p:cNvPr>
          <p:cNvCxnSpPr/>
          <p:nvPr/>
        </p:nvCxnSpPr>
        <p:spPr>
          <a:xfrm flipH="1">
            <a:off x="1907831" y="570014"/>
            <a:ext cx="2895" cy="30262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C2786264-9BEA-0B49-A7A2-E0A4FAC38900}"/>
              </a:ext>
            </a:extLst>
          </p:cNvPr>
          <p:cNvCxnSpPr/>
          <p:nvPr/>
        </p:nvCxnSpPr>
        <p:spPr>
          <a:xfrm>
            <a:off x="1802033" y="562314"/>
            <a:ext cx="224292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1A39D2F1-92D4-8946-878B-55B8953386A3}"/>
              </a:ext>
            </a:extLst>
          </p:cNvPr>
          <p:cNvSpPr txBox="1"/>
          <p:nvPr/>
        </p:nvSpPr>
        <p:spPr>
          <a:xfrm>
            <a:off x="1327082" y="325348"/>
            <a:ext cx="540534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Luke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825" b="1" dirty="0"/>
              <a:t>b. 1765 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E53ABB03-AC1E-824D-8FE6-FBCE03D485F1}"/>
              </a:ext>
            </a:extLst>
          </p:cNvPr>
          <p:cNvSpPr txBox="1"/>
          <p:nvPr/>
        </p:nvSpPr>
        <p:spPr>
          <a:xfrm>
            <a:off x="1894627" y="325715"/>
            <a:ext cx="505267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825" b="1" dirty="0"/>
              <a:t>b. 1766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32B48BB-E8B8-3340-A3E3-1D50B7577AAC}"/>
              </a:ext>
            </a:extLst>
          </p:cNvPr>
          <p:cNvSpPr txBox="1"/>
          <p:nvPr/>
        </p:nvSpPr>
        <p:spPr>
          <a:xfrm>
            <a:off x="4225245" y="316846"/>
            <a:ext cx="505267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Owen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825" b="1" dirty="0"/>
              <a:t>b. 1765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75B6A115-610F-4941-A832-AA5A7FD5E320}"/>
              </a:ext>
            </a:extLst>
          </p:cNvPr>
          <p:cNvSpPr txBox="1"/>
          <p:nvPr/>
        </p:nvSpPr>
        <p:spPr>
          <a:xfrm>
            <a:off x="4735554" y="317975"/>
            <a:ext cx="61106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825" b="1" dirty="0"/>
              <a:t>b. 1773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11BE39E-7402-9B40-914B-D6166A8BA38C}"/>
              </a:ext>
            </a:extLst>
          </p:cNvPr>
          <p:cNvGrpSpPr/>
          <p:nvPr/>
        </p:nvGrpSpPr>
        <p:grpSpPr>
          <a:xfrm>
            <a:off x="7458294" y="530598"/>
            <a:ext cx="231327" cy="480042"/>
            <a:chOff x="6540769" y="797495"/>
            <a:chExt cx="224292" cy="302625"/>
          </a:xfrm>
        </p:grpSpPr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7C2974A7-05EC-D044-B76D-3B5E04BF7253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>
              <a:extLst>
                <a:ext uri="{FF2B5EF4-FFF2-40B4-BE49-F238E27FC236}">
                  <a16:creationId xmlns:a16="http://schemas.microsoft.com/office/drawing/2014/main" id="{637D0CC9-4EF4-824E-89AA-A52DC9E0D7DF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088C74-2B41-364A-A1C7-58300AB0D870}"/>
              </a:ext>
            </a:extLst>
          </p:cNvPr>
          <p:cNvGrpSpPr/>
          <p:nvPr/>
        </p:nvGrpSpPr>
        <p:grpSpPr>
          <a:xfrm>
            <a:off x="4653394" y="497032"/>
            <a:ext cx="206234" cy="365814"/>
            <a:chOff x="3931553" y="774216"/>
            <a:chExt cx="224292" cy="310441"/>
          </a:xfrm>
        </p:grpSpPr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E72BEBCB-E658-484B-97EC-F5271BBB7462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A426003F-3054-464C-9B68-ACB81411AA96}"/>
                </a:ext>
              </a:extLst>
            </p:cNvPr>
            <p:cNvCxnSpPr/>
            <p:nvPr/>
          </p:nvCxnSpPr>
          <p:spPr>
            <a:xfrm flipH="1">
              <a:off x="4041256" y="782032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2" name="Straight Connector 221">
            <a:extLst>
              <a:ext uri="{FF2B5EF4-FFF2-40B4-BE49-F238E27FC236}">
                <a16:creationId xmlns:a16="http://schemas.microsoft.com/office/drawing/2014/main" id="{3414EFD8-E7B7-C44C-9309-D4880DB7D0C7}"/>
              </a:ext>
            </a:extLst>
          </p:cNvPr>
          <p:cNvCxnSpPr>
            <a:cxnSpLocks/>
          </p:cNvCxnSpPr>
          <p:nvPr/>
        </p:nvCxnSpPr>
        <p:spPr>
          <a:xfrm flipV="1">
            <a:off x="1289985" y="869217"/>
            <a:ext cx="2437482" cy="1609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3" name="Straight Connector 222">
            <a:extLst>
              <a:ext uri="{FF2B5EF4-FFF2-40B4-BE49-F238E27FC236}">
                <a16:creationId xmlns:a16="http://schemas.microsoft.com/office/drawing/2014/main" id="{4FB4BBE1-3F24-D341-99B0-5D01D040B249}"/>
              </a:ext>
            </a:extLst>
          </p:cNvPr>
          <p:cNvCxnSpPr>
            <a:cxnSpLocks/>
          </p:cNvCxnSpPr>
          <p:nvPr/>
        </p:nvCxnSpPr>
        <p:spPr>
          <a:xfrm>
            <a:off x="5657284" y="2130161"/>
            <a:ext cx="3178287" cy="67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06146C1C-8C61-1F44-9751-113A84B3A40E}"/>
              </a:ext>
            </a:extLst>
          </p:cNvPr>
          <p:cNvCxnSpPr>
            <a:cxnSpLocks/>
          </p:cNvCxnSpPr>
          <p:nvPr/>
        </p:nvCxnSpPr>
        <p:spPr>
          <a:xfrm flipV="1">
            <a:off x="1678188" y="88567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164">
            <a:extLst>
              <a:ext uri="{FF2B5EF4-FFF2-40B4-BE49-F238E27FC236}">
                <a16:creationId xmlns:a16="http://schemas.microsoft.com/office/drawing/2014/main" id="{9A28E800-2718-0E4E-AB87-5209A7C2DD65}"/>
              </a:ext>
            </a:extLst>
          </p:cNvPr>
          <p:cNvCxnSpPr>
            <a:cxnSpLocks/>
          </p:cNvCxnSpPr>
          <p:nvPr/>
        </p:nvCxnSpPr>
        <p:spPr>
          <a:xfrm flipV="1">
            <a:off x="2116335" y="876719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8E8C1B20-0F37-1F42-8083-71079D41797A}"/>
              </a:ext>
            </a:extLst>
          </p:cNvPr>
          <p:cNvCxnSpPr>
            <a:cxnSpLocks/>
          </p:cNvCxnSpPr>
          <p:nvPr/>
        </p:nvCxnSpPr>
        <p:spPr>
          <a:xfrm flipV="1">
            <a:off x="2501492" y="88085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6" name="Straight Connector 195">
            <a:extLst>
              <a:ext uri="{FF2B5EF4-FFF2-40B4-BE49-F238E27FC236}">
                <a16:creationId xmlns:a16="http://schemas.microsoft.com/office/drawing/2014/main" id="{61537791-6658-E34E-BFF5-4B8816E40BD2}"/>
              </a:ext>
            </a:extLst>
          </p:cNvPr>
          <p:cNvCxnSpPr>
            <a:cxnSpLocks/>
          </p:cNvCxnSpPr>
          <p:nvPr/>
        </p:nvCxnSpPr>
        <p:spPr>
          <a:xfrm flipV="1">
            <a:off x="2886739" y="88085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id="{7A7225DF-4917-6B4B-A01E-9E1FD64BF223}"/>
              </a:ext>
            </a:extLst>
          </p:cNvPr>
          <p:cNvCxnSpPr>
            <a:cxnSpLocks/>
          </p:cNvCxnSpPr>
          <p:nvPr/>
        </p:nvCxnSpPr>
        <p:spPr>
          <a:xfrm flipV="1">
            <a:off x="3719927" y="87068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9" name="TextBox 228">
            <a:extLst>
              <a:ext uri="{FF2B5EF4-FFF2-40B4-BE49-F238E27FC236}">
                <a16:creationId xmlns:a16="http://schemas.microsoft.com/office/drawing/2014/main" id="{7CAAD2C5-848F-DD4E-973E-E093AA07348D}"/>
              </a:ext>
            </a:extLst>
          </p:cNvPr>
          <p:cNvSpPr txBox="1"/>
          <p:nvPr/>
        </p:nvSpPr>
        <p:spPr>
          <a:xfrm>
            <a:off x="1021512" y="987487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1786 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B8180D14-0C90-524F-85C3-BFF03A08ACFE}"/>
              </a:ext>
            </a:extLst>
          </p:cNvPr>
          <p:cNvSpPr txBox="1"/>
          <p:nvPr/>
        </p:nvSpPr>
        <p:spPr>
          <a:xfrm>
            <a:off x="1407922" y="988507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Michael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1792 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866D0A00-B163-3C4F-A707-72FD97AA7A6E}"/>
              </a:ext>
            </a:extLst>
          </p:cNvPr>
          <p:cNvSpPr txBox="1"/>
          <p:nvPr/>
        </p:nvSpPr>
        <p:spPr>
          <a:xfrm>
            <a:off x="1810802" y="980234"/>
            <a:ext cx="611066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Catherine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1794 </a:t>
            </a: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72A45A75-9555-8045-9524-23A8ED059D4E}"/>
              </a:ext>
            </a:extLst>
          </p:cNvPr>
          <p:cNvSpPr txBox="1"/>
          <p:nvPr/>
        </p:nvSpPr>
        <p:spPr>
          <a:xfrm>
            <a:off x="3007864" y="980329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Luke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1807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A31D4A92-C601-3A43-AA8F-4501A011EF2A}"/>
              </a:ext>
            </a:extLst>
          </p:cNvPr>
          <p:cNvSpPr txBox="1"/>
          <p:nvPr/>
        </p:nvSpPr>
        <p:spPr>
          <a:xfrm>
            <a:off x="2616473" y="989841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Pat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1801 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89FF0DB6-0852-0242-873C-08FB53D95BE8}"/>
              </a:ext>
            </a:extLst>
          </p:cNvPr>
          <p:cNvSpPr txBox="1"/>
          <p:nvPr/>
        </p:nvSpPr>
        <p:spPr>
          <a:xfrm>
            <a:off x="2231226" y="989554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1796 </a:t>
            </a:r>
          </a:p>
        </p:txBody>
      </p:sp>
      <p:cxnSp>
        <p:nvCxnSpPr>
          <p:cNvPr id="235" name="Straight Connector 234">
            <a:extLst>
              <a:ext uri="{FF2B5EF4-FFF2-40B4-BE49-F238E27FC236}">
                <a16:creationId xmlns:a16="http://schemas.microsoft.com/office/drawing/2014/main" id="{580F5912-103A-6F49-A3BA-D326D49D3B9B}"/>
              </a:ext>
            </a:extLst>
          </p:cNvPr>
          <p:cNvCxnSpPr>
            <a:cxnSpLocks/>
          </p:cNvCxnSpPr>
          <p:nvPr/>
        </p:nvCxnSpPr>
        <p:spPr>
          <a:xfrm flipV="1">
            <a:off x="3273335" y="871695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6" name="Straight Connector 235">
            <a:extLst>
              <a:ext uri="{FF2B5EF4-FFF2-40B4-BE49-F238E27FC236}">
                <a16:creationId xmlns:a16="http://schemas.microsoft.com/office/drawing/2014/main" id="{96A1AF4B-988B-E747-87C9-87AEE90EF87C}"/>
              </a:ext>
            </a:extLst>
          </p:cNvPr>
          <p:cNvCxnSpPr>
            <a:cxnSpLocks/>
          </p:cNvCxnSpPr>
          <p:nvPr/>
        </p:nvCxnSpPr>
        <p:spPr>
          <a:xfrm>
            <a:off x="3426634" y="1483613"/>
            <a:ext cx="918679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7" name="Straight Connector 236">
            <a:extLst>
              <a:ext uri="{FF2B5EF4-FFF2-40B4-BE49-F238E27FC236}">
                <a16:creationId xmlns:a16="http://schemas.microsoft.com/office/drawing/2014/main" id="{BAC07A3F-7AAC-5741-8714-6C44D3A02AAA}"/>
              </a:ext>
            </a:extLst>
          </p:cNvPr>
          <p:cNvCxnSpPr>
            <a:cxnSpLocks/>
          </p:cNvCxnSpPr>
          <p:nvPr/>
        </p:nvCxnSpPr>
        <p:spPr>
          <a:xfrm>
            <a:off x="5360047" y="1480821"/>
            <a:ext cx="3555353" cy="43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8" name="Straight Connector 237">
            <a:extLst>
              <a:ext uri="{FF2B5EF4-FFF2-40B4-BE49-F238E27FC236}">
                <a16:creationId xmlns:a16="http://schemas.microsoft.com/office/drawing/2014/main" id="{2E71B20C-D697-984E-A983-C255FA92C531}"/>
              </a:ext>
            </a:extLst>
          </p:cNvPr>
          <p:cNvCxnSpPr>
            <a:cxnSpLocks/>
          </p:cNvCxnSpPr>
          <p:nvPr/>
        </p:nvCxnSpPr>
        <p:spPr>
          <a:xfrm>
            <a:off x="4515403" y="866880"/>
            <a:ext cx="502538" cy="1526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097888EB-07F2-F945-89E6-DBBF73BB48A1}"/>
              </a:ext>
            </a:extLst>
          </p:cNvPr>
          <p:cNvCxnSpPr>
            <a:cxnSpLocks/>
          </p:cNvCxnSpPr>
          <p:nvPr/>
        </p:nvCxnSpPr>
        <p:spPr>
          <a:xfrm flipV="1">
            <a:off x="5010373" y="8692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E4B91EC3-D689-F445-BF48-0123D2D843E1}"/>
              </a:ext>
            </a:extLst>
          </p:cNvPr>
          <p:cNvCxnSpPr>
            <a:cxnSpLocks/>
          </p:cNvCxnSpPr>
          <p:nvPr/>
        </p:nvCxnSpPr>
        <p:spPr>
          <a:xfrm flipV="1">
            <a:off x="4517998" y="87068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1" name="TextBox 240">
            <a:extLst>
              <a:ext uri="{FF2B5EF4-FFF2-40B4-BE49-F238E27FC236}">
                <a16:creationId xmlns:a16="http://schemas.microsoft.com/office/drawing/2014/main" id="{8091E87C-02A3-9A4B-A1FE-F9D051D815F6}"/>
              </a:ext>
            </a:extLst>
          </p:cNvPr>
          <p:cNvSpPr txBox="1"/>
          <p:nvPr/>
        </p:nvSpPr>
        <p:spPr>
          <a:xfrm>
            <a:off x="4770520" y="976891"/>
            <a:ext cx="481222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Ellen</a:t>
            </a:r>
          </a:p>
          <a:p>
            <a:pPr algn="ctr"/>
            <a:r>
              <a:rPr lang="en-US" sz="825" b="1" dirty="0"/>
              <a:t>Colrick</a:t>
            </a:r>
          </a:p>
          <a:p>
            <a:pPr algn="ctr"/>
            <a:r>
              <a:rPr lang="en-US" sz="825" b="1" dirty="0"/>
              <a:t>1799</a:t>
            </a:r>
          </a:p>
        </p:txBody>
      </p:sp>
      <p:cxnSp>
        <p:nvCxnSpPr>
          <p:cNvPr id="242" name="Straight Connector 241">
            <a:extLst>
              <a:ext uri="{FF2B5EF4-FFF2-40B4-BE49-F238E27FC236}">
                <a16:creationId xmlns:a16="http://schemas.microsoft.com/office/drawing/2014/main" id="{59D6A351-C7D9-8745-BE67-4F095054A8B5}"/>
              </a:ext>
            </a:extLst>
          </p:cNvPr>
          <p:cNvCxnSpPr>
            <a:cxnSpLocks/>
          </p:cNvCxnSpPr>
          <p:nvPr/>
        </p:nvCxnSpPr>
        <p:spPr>
          <a:xfrm flipV="1">
            <a:off x="4339718" y="1484855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3" name="Straight Connector 242">
            <a:extLst>
              <a:ext uri="{FF2B5EF4-FFF2-40B4-BE49-F238E27FC236}">
                <a16:creationId xmlns:a16="http://schemas.microsoft.com/office/drawing/2014/main" id="{CF8F4781-8A66-7F45-BD73-9837AA0D1B82}"/>
              </a:ext>
            </a:extLst>
          </p:cNvPr>
          <p:cNvCxnSpPr>
            <a:cxnSpLocks/>
          </p:cNvCxnSpPr>
          <p:nvPr/>
        </p:nvCxnSpPr>
        <p:spPr>
          <a:xfrm flipV="1">
            <a:off x="3432995" y="148125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4" name="Straight Connector 243">
            <a:extLst>
              <a:ext uri="{FF2B5EF4-FFF2-40B4-BE49-F238E27FC236}">
                <a16:creationId xmlns:a16="http://schemas.microsoft.com/office/drawing/2014/main" id="{63E3172B-46C0-944E-8687-3E8005563FB3}"/>
              </a:ext>
            </a:extLst>
          </p:cNvPr>
          <p:cNvCxnSpPr>
            <a:cxnSpLocks/>
          </p:cNvCxnSpPr>
          <p:nvPr/>
        </p:nvCxnSpPr>
        <p:spPr>
          <a:xfrm flipV="1">
            <a:off x="3816286" y="148446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5" name="Straight Connector 244">
            <a:extLst>
              <a:ext uri="{FF2B5EF4-FFF2-40B4-BE49-F238E27FC236}">
                <a16:creationId xmlns:a16="http://schemas.microsoft.com/office/drawing/2014/main" id="{A13FFB76-9C01-9746-BB35-E57B476AE5C9}"/>
              </a:ext>
            </a:extLst>
          </p:cNvPr>
          <p:cNvCxnSpPr>
            <a:cxnSpLocks/>
          </p:cNvCxnSpPr>
          <p:nvPr/>
        </p:nvCxnSpPr>
        <p:spPr>
          <a:xfrm flipV="1">
            <a:off x="5377414" y="1470102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7" name="Straight Connector 246">
            <a:extLst>
              <a:ext uri="{FF2B5EF4-FFF2-40B4-BE49-F238E27FC236}">
                <a16:creationId xmlns:a16="http://schemas.microsoft.com/office/drawing/2014/main" id="{CD339F9A-580F-3348-9494-C71B665E27A9}"/>
              </a:ext>
            </a:extLst>
          </p:cNvPr>
          <p:cNvCxnSpPr>
            <a:cxnSpLocks/>
          </p:cNvCxnSpPr>
          <p:nvPr/>
        </p:nvCxnSpPr>
        <p:spPr>
          <a:xfrm flipV="1">
            <a:off x="6003112" y="148013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8" name="Straight Connector 247">
            <a:extLst>
              <a:ext uri="{FF2B5EF4-FFF2-40B4-BE49-F238E27FC236}">
                <a16:creationId xmlns:a16="http://schemas.microsoft.com/office/drawing/2014/main" id="{18888795-5953-DA42-AC09-79F32A566DC0}"/>
              </a:ext>
            </a:extLst>
          </p:cNvPr>
          <p:cNvCxnSpPr>
            <a:cxnSpLocks/>
          </p:cNvCxnSpPr>
          <p:nvPr/>
        </p:nvCxnSpPr>
        <p:spPr>
          <a:xfrm flipV="1">
            <a:off x="6513483" y="148013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60C4C3D3-A169-F241-8D77-DDACC81B126E}"/>
              </a:ext>
            </a:extLst>
          </p:cNvPr>
          <p:cNvCxnSpPr>
            <a:cxnSpLocks/>
          </p:cNvCxnSpPr>
          <p:nvPr/>
        </p:nvCxnSpPr>
        <p:spPr>
          <a:xfrm flipV="1">
            <a:off x="7594085" y="14820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0" name="Straight Connector 249">
            <a:extLst>
              <a:ext uri="{FF2B5EF4-FFF2-40B4-BE49-F238E27FC236}">
                <a16:creationId xmlns:a16="http://schemas.microsoft.com/office/drawing/2014/main" id="{8B4B8D99-F05A-CC45-82F1-4A6E818F0293}"/>
              </a:ext>
            </a:extLst>
          </p:cNvPr>
          <p:cNvCxnSpPr>
            <a:cxnSpLocks/>
          </p:cNvCxnSpPr>
          <p:nvPr/>
        </p:nvCxnSpPr>
        <p:spPr>
          <a:xfrm flipV="1">
            <a:off x="5664937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1" name="TextBox 250">
            <a:extLst>
              <a:ext uri="{FF2B5EF4-FFF2-40B4-BE49-F238E27FC236}">
                <a16:creationId xmlns:a16="http://schemas.microsoft.com/office/drawing/2014/main" id="{39316579-C35B-9A4E-B16B-6F4A66F4B1C2}"/>
              </a:ext>
            </a:extLst>
          </p:cNvPr>
          <p:cNvSpPr txBox="1"/>
          <p:nvPr/>
        </p:nvSpPr>
        <p:spPr>
          <a:xfrm>
            <a:off x="5773691" y="1642996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1831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17E43561-40F3-A14F-B93C-32EC165C0EE7}"/>
              </a:ext>
            </a:extLst>
          </p:cNvPr>
          <p:cNvSpPr txBox="1"/>
          <p:nvPr/>
        </p:nvSpPr>
        <p:spPr>
          <a:xfrm>
            <a:off x="6214405" y="1642423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1833-1910</a:t>
            </a:r>
          </a:p>
        </p:txBody>
      </p:sp>
      <p:sp>
        <p:nvSpPr>
          <p:cNvPr id="254" name="TextBox 253">
            <a:extLst>
              <a:ext uri="{FF2B5EF4-FFF2-40B4-BE49-F238E27FC236}">
                <a16:creationId xmlns:a16="http://schemas.microsoft.com/office/drawing/2014/main" id="{4F189321-F2A2-CA4D-AE52-F453F16C7AB4}"/>
              </a:ext>
            </a:extLst>
          </p:cNvPr>
          <p:cNvSpPr txBox="1"/>
          <p:nvPr/>
        </p:nvSpPr>
        <p:spPr>
          <a:xfrm>
            <a:off x="7357386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Patrick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1835</a:t>
            </a:r>
          </a:p>
        </p:txBody>
      </p:sp>
      <p:sp>
        <p:nvSpPr>
          <p:cNvPr id="255" name="TextBox 254">
            <a:extLst>
              <a:ext uri="{FF2B5EF4-FFF2-40B4-BE49-F238E27FC236}">
                <a16:creationId xmlns:a16="http://schemas.microsoft.com/office/drawing/2014/main" id="{932D2135-F871-DF46-B34E-06CBCC87FAFC}"/>
              </a:ext>
            </a:extLst>
          </p:cNvPr>
          <p:cNvSpPr txBox="1"/>
          <p:nvPr/>
        </p:nvSpPr>
        <p:spPr>
          <a:xfrm>
            <a:off x="7776159" y="1642996"/>
            <a:ext cx="53091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Thomas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1836</a:t>
            </a: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A35D525-8F0B-C34D-AC30-51B8FFEAB111}"/>
              </a:ext>
            </a:extLst>
          </p:cNvPr>
          <p:cNvSpPr txBox="1"/>
          <p:nvPr/>
        </p:nvSpPr>
        <p:spPr>
          <a:xfrm>
            <a:off x="8250004" y="1642423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Owen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1838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8AD0E077-F5B3-2144-86FA-5B39EC109D68}"/>
              </a:ext>
            </a:extLst>
          </p:cNvPr>
          <p:cNvSpPr txBox="1"/>
          <p:nvPr/>
        </p:nvSpPr>
        <p:spPr>
          <a:xfrm>
            <a:off x="8644616" y="1642860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1841</a:t>
            </a:r>
          </a:p>
        </p:txBody>
      </p:sp>
      <p:sp>
        <p:nvSpPr>
          <p:cNvPr id="258" name="TextBox 257">
            <a:extLst>
              <a:ext uri="{FF2B5EF4-FFF2-40B4-BE49-F238E27FC236}">
                <a16:creationId xmlns:a16="http://schemas.microsoft.com/office/drawing/2014/main" id="{60EC3C86-1625-1544-B10C-E5D384769B9C}"/>
              </a:ext>
            </a:extLst>
          </p:cNvPr>
          <p:cNvSpPr txBox="1"/>
          <p:nvPr/>
        </p:nvSpPr>
        <p:spPr>
          <a:xfrm>
            <a:off x="2379287" y="2284981"/>
            <a:ext cx="55976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1871 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5FFB3C8-506B-A448-A75B-FA943BC591F9}"/>
              </a:ext>
            </a:extLst>
          </p:cNvPr>
          <p:cNvSpPr txBox="1"/>
          <p:nvPr/>
        </p:nvSpPr>
        <p:spPr>
          <a:xfrm>
            <a:off x="3125999" y="1643522"/>
            <a:ext cx="55976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Philip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1832 </a:t>
            </a:r>
          </a:p>
        </p:txBody>
      </p: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9E70AC6-D07F-C140-9ACC-40A0995DDD42}"/>
              </a:ext>
            </a:extLst>
          </p:cNvPr>
          <p:cNvGrpSpPr/>
          <p:nvPr/>
        </p:nvGrpSpPr>
        <p:grpSpPr>
          <a:xfrm>
            <a:off x="4553765" y="1810170"/>
            <a:ext cx="604020" cy="336701"/>
            <a:chOff x="3931553" y="774216"/>
            <a:chExt cx="224292" cy="331418"/>
          </a:xfrm>
        </p:grpSpPr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4CBBC490-C03A-2B47-8853-45DBD84BF38F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>
              <a:extLst>
                <a:ext uri="{FF2B5EF4-FFF2-40B4-BE49-F238E27FC236}">
                  <a16:creationId xmlns:a16="http://schemas.microsoft.com/office/drawing/2014/main" id="{5DFDDA1D-D05A-6545-A168-86ADCB3027BC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82032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3" name="TextBox 262">
            <a:extLst>
              <a:ext uri="{FF2B5EF4-FFF2-40B4-BE49-F238E27FC236}">
                <a16:creationId xmlns:a16="http://schemas.microsoft.com/office/drawing/2014/main" id="{C15FB324-70B9-014A-A88C-A0ED3E42AEB7}"/>
              </a:ext>
            </a:extLst>
          </p:cNvPr>
          <p:cNvSpPr txBox="1"/>
          <p:nvPr/>
        </p:nvSpPr>
        <p:spPr>
          <a:xfrm>
            <a:off x="4695019" y="1630138"/>
            <a:ext cx="396262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1864</a:t>
            </a:r>
          </a:p>
        </p:txBody>
      </p: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179B4B95-EB91-2F40-93DB-1AE51A6B1AC1}"/>
              </a:ext>
            </a:extLst>
          </p:cNvPr>
          <p:cNvCxnSpPr>
            <a:cxnSpLocks/>
          </p:cNvCxnSpPr>
          <p:nvPr/>
        </p:nvCxnSpPr>
        <p:spPr>
          <a:xfrm flipV="1">
            <a:off x="6022632" y="213016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5" name="Straight Connector 264">
            <a:extLst>
              <a:ext uri="{FF2B5EF4-FFF2-40B4-BE49-F238E27FC236}">
                <a16:creationId xmlns:a16="http://schemas.microsoft.com/office/drawing/2014/main" id="{B22B5D72-E24A-224B-BD1E-4480A0E88F6D}"/>
              </a:ext>
            </a:extLst>
          </p:cNvPr>
          <p:cNvCxnSpPr>
            <a:cxnSpLocks/>
          </p:cNvCxnSpPr>
          <p:nvPr/>
        </p:nvCxnSpPr>
        <p:spPr>
          <a:xfrm flipV="1">
            <a:off x="1690981" y="212722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7B582C59-F536-1646-B953-5F39BFDBE35C}"/>
              </a:ext>
            </a:extLst>
          </p:cNvPr>
          <p:cNvCxnSpPr>
            <a:cxnSpLocks/>
          </p:cNvCxnSpPr>
          <p:nvPr/>
        </p:nvCxnSpPr>
        <p:spPr>
          <a:xfrm flipV="1">
            <a:off x="8908862" y="148322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03F092B6-517F-9541-84D6-1B051BA74D18}"/>
              </a:ext>
            </a:extLst>
          </p:cNvPr>
          <p:cNvCxnSpPr>
            <a:cxnSpLocks/>
          </p:cNvCxnSpPr>
          <p:nvPr/>
        </p:nvCxnSpPr>
        <p:spPr>
          <a:xfrm flipV="1">
            <a:off x="8477790" y="14820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B2D04105-18D5-9342-9A15-5BBFCAE96521}"/>
              </a:ext>
            </a:extLst>
          </p:cNvPr>
          <p:cNvCxnSpPr>
            <a:cxnSpLocks/>
          </p:cNvCxnSpPr>
          <p:nvPr/>
        </p:nvCxnSpPr>
        <p:spPr>
          <a:xfrm flipV="1">
            <a:off x="8021091" y="148014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0" name="TextBox 269">
            <a:extLst>
              <a:ext uri="{FF2B5EF4-FFF2-40B4-BE49-F238E27FC236}">
                <a16:creationId xmlns:a16="http://schemas.microsoft.com/office/drawing/2014/main" id="{74835D15-97B4-334C-869A-43B3D1ADA5D7}"/>
              </a:ext>
            </a:extLst>
          </p:cNvPr>
          <p:cNvSpPr txBox="1"/>
          <p:nvPr/>
        </p:nvSpPr>
        <p:spPr>
          <a:xfrm>
            <a:off x="6795782" y="1640388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Margaret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Plunkett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1842-1882</a:t>
            </a:r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8D3194E5-F81A-A842-AEE1-FEDD7720A47B}"/>
              </a:ext>
            </a:extLst>
          </p:cNvPr>
          <p:cNvGrpSpPr/>
          <p:nvPr/>
        </p:nvGrpSpPr>
        <p:grpSpPr>
          <a:xfrm>
            <a:off x="6676809" y="1812033"/>
            <a:ext cx="217560" cy="324874"/>
            <a:chOff x="6646642" y="1324623"/>
            <a:chExt cx="224290" cy="376482"/>
          </a:xfrm>
        </p:grpSpPr>
        <p:cxnSp>
          <p:nvCxnSpPr>
            <p:cNvPr id="272" name="Straight Connector 271">
              <a:extLst>
                <a:ext uri="{FF2B5EF4-FFF2-40B4-BE49-F238E27FC236}">
                  <a16:creationId xmlns:a16="http://schemas.microsoft.com/office/drawing/2014/main" id="{0264BEB3-1607-3D46-AF96-0A62B2A871A3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Straight Connector 272">
              <a:extLst>
                <a:ext uri="{FF2B5EF4-FFF2-40B4-BE49-F238E27FC236}">
                  <a16:creationId xmlns:a16="http://schemas.microsoft.com/office/drawing/2014/main" id="{F60BE88B-B146-4E43-B916-81106A51FE26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4" name="TextBox 273">
            <a:extLst>
              <a:ext uri="{FF2B5EF4-FFF2-40B4-BE49-F238E27FC236}">
                <a16:creationId xmlns:a16="http://schemas.microsoft.com/office/drawing/2014/main" id="{9C284696-D2FD-034A-BA49-EC0F6DCEC8D8}"/>
              </a:ext>
            </a:extLst>
          </p:cNvPr>
          <p:cNvSpPr txBox="1"/>
          <p:nvPr/>
        </p:nvSpPr>
        <p:spPr>
          <a:xfrm>
            <a:off x="5758700" y="2292202"/>
            <a:ext cx="53091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Thomas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1867</a:t>
            </a:r>
          </a:p>
        </p:txBody>
      </p:sp>
      <p:sp>
        <p:nvSpPr>
          <p:cNvPr id="275" name="TextBox 274">
            <a:extLst>
              <a:ext uri="{FF2B5EF4-FFF2-40B4-BE49-F238E27FC236}">
                <a16:creationId xmlns:a16="http://schemas.microsoft.com/office/drawing/2014/main" id="{821F3AFC-7FCE-DD48-AA4C-6D163082E3E4}"/>
              </a:ext>
            </a:extLst>
          </p:cNvPr>
          <p:cNvSpPr txBox="1"/>
          <p:nvPr/>
        </p:nvSpPr>
        <p:spPr>
          <a:xfrm>
            <a:off x="6451513" y="2292202"/>
            <a:ext cx="611066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Catherine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1871</a:t>
            </a:r>
          </a:p>
        </p:txBody>
      </p:sp>
      <p:sp>
        <p:nvSpPr>
          <p:cNvPr id="276" name="TextBox 275">
            <a:extLst>
              <a:ext uri="{FF2B5EF4-FFF2-40B4-BE49-F238E27FC236}">
                <a16:creationId xmlns:a16="http://schemas.microsoft.com/office/drawing/2014/main" id="{09CA0836-FD58-5844-BAAA-38345795194E}"/>
              </a:ext>
            </a:extLst>
          </p:cNvPr>
          <p:cNvSpPr txBox="1"/>
          <p:nvPr/>
        </p:nvSpPr>
        <p:spPr>
          <a:xfrm>
            <a:off x="6886146" y="2292202"/>
            <a:ext cx="596638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Margaret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1873</a:t>
            </a:r>
          </a:p>
        </p:txBody>
      </p:sp>
      <p:sp>
        <p:nvSpPr>
          <p:cNvPr id="277" name="TextBox 276">
            <a:extLst>
              <a:ext uri="{FF2B5EF4-FFF2-40B4-BE49-F238E27FC236}">
                <a16:creationId xmlns:a16="http://schemas.microsoft.com/office/drawing/2014/main" id="{045E2110-2A06-EA40-8B40-D81C4A5BEDD1}"/>
              </a:ext>
            </a:extLst>
          </p:cNvPr>
          <p:cNvSpPr txBox="1"/>
          <p:nvPr/>
        </p:nvSpPr>
        <p:spPr>
          <a:xfrm>
            <a:off x="7294625" y="2293978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1881</a:t>
            </a:r>
          </a:p>
        </p:txBody>
      </p:sp>
      <p:sp>
        <p:nvSpPr>
          <p:cNvPr id="278" name="TextBox 277">
            <a:extLst>
              <a:ext uri="{FF2B5EF4-FFF2-40B4-BE49-F238E27FC236}">
                <a16:creationId xmlns:a16="http://schemas.microsoft.com/office/drawing/2014/main" id="{882FB714-7F63-B14F-9B3C-54ACFB0517BC}"/>
              </a:ext>
            </a:extLst>
          </p:cNvPr>
          <p:cNvSpPr txBox="1"/>
          <p:nvPr/>
        </p:nvSpPr>
        <p:spPr>
          <a:xfrm>
            <a:off x="7619784" y="2295270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Anne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1875</a:t>
            </a:r>
          </a:p>
        </p:txBody>
      </p:sp>
      <p:sp>
        <p:nvSpPr>
          <p:cNvPr id="279" name="TextBox 278">
            <a:extLst>
              <a:ext uri="{FF2B5EF4-FFF2-40B4-BE49-F238E27FC236}">
                <a16:creationId xmlns:a16="http://schemas.microsoft.com/office/drawing/2014/main" id="{4D78D8D4-7C14-FC4F-897F-8455BBFF4B89}"/>
              </a:ext>
            </a:extLst>
          </p:cNvPr>
          <p:cNvSpPr txBox="1"/>
          <p:nvPr/>
        </p:nvSpPr>
        <p:spPr>
          <a:xfrm>
            <a:off x="8575571" y="2292324"/>
            <a:ext cx="583814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Elizabeth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1881</a:t>
            </a:r>
          </a:p>
        </p:txBody>
      </p:sp>
      <p:sp>
        <p:nvSpPr>
          <p:cNvPr id="280" name="TextBox 279">
            <a:extLst>
              <a:ext uri="{FF2B5EF4-FFF2-40B4-BE49-F238E27FC236}">
                <a16:creationId xmlns:a16="http://schemas.microsoft.com/office/drawing/2014/main" id="{A29AA740-0B1A-AD41-A6FE-660A96600E23}"/>
              </a:ext>
            </a:extLst>
          </p:cNvPr>
          <p:cNvSpPr txBox="1"/>
          <p:nvPr/>
        </p:nvSpPr>
        <p:spPr>
          <a:xfrm>
            <a:off x="5392949" y="2288344"/>
            <a:ext cx="558166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Bridget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1866 -67</a:t>
            </a:r>
          </a:p>
        </p:txBody>
      </p:sp>
      <p:sp>
        <p:nvSpPr>
          <p:cNvPr id="281" name="TextBox 280">
            <a:extLst>
              <a:ext uri="{FF2B5EF4-FFF2-40B4-BE49-F238E27FC236}">
                <a16:creationId xmlns:a16="http://schemas.microsoft.com/office/drawing/2014/main" id="{4C62964B-640A-6249-A5B9-165ADFBB17B4}"/>
              </a:ext>
            </a:extLst>
          </p:cNvPr>
          <p:cNvSpPr txBox="1"/>
          <p:nvPr/>
        </p:nvSpPr>
        <p:spPr>
          <a:xfrm>
            <a:off x="6128488" y="2292202"/>
            <a:ext cx="505267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Bridget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1869</a:t>
            </a:r>
          </a:p>
        </p:txBody>
      </p:sp>
      <p:cxnSp>
        <p:nvCxnSpPr>
          <p:cNvPr id="282" name="Straight Connector 281">
            <a:extLst>
              <a:ext uri="{FF2B5EF4-FFF2-40B4-BE49-F238E27FC236}">
                <a16:creationId xmlns:a16="http://schemas.microsoft.com/office/drawing/2014/main" id="{A34C9195-DE5D-E242-B429-A5F4F1987E87}"/>
              </a:ext>
            </a:extLst>
          </p:cNvPr>
          <p:cNvCxnSpPr>
            <a:cxnSpLocks/>
          </p:cNvCxnSpPr>
          <p:nvPr/>
        </p:nvCxnSpPr>
        <p:spPr>
          <a:xfrm flipV="1">
            <a:off x="819356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573BDBE0-E7C3-7B4E-AF81-5A725504F066}"/>
              </a:ext>
            </a:extLst>
          </p:cNvPr>
          <p:cNvCxnSpPr>
            <a:cxnSpLocks/>
          </p:cNvCxnSpPr>
          <p:nvPr/>
        </p:nvCxnSpPr>
        <p:spPr>
          <a:xfrm flipV="1">
            <a:off x="7866005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93D0C802-8EEB-224B-87AA-D8E601A2E22D}"/>
              </a:ext>
            </a:extLst>
          </p:cNvPr>
          <p:cNvCxnSpPr>
            <a:cxnSpLocks/>
          </p:cNvCxnSpPr>
          <p:nvPr/>
        </p:nvCxnSpPr>
        <p:spPr>
          <a:xfrm flipV="1">
            <a:off x="7540846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5A587E07-90A6-E248-B84F-849F5B6A7FCD}"/>
              </a:ext>
            </a:extLst>
          </p:cNvPr>
          <p:cNvCxnSpPr>
            <a:cxnSpLocks/>
          </p:cNvCxnSpPr>
          <p:nvPr/>
        </p:nvCxnSpPr>
        <p:spPr>
          <a:xfrm flipV="1">
            <a:off x="7184465" y="212964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285">
            <a:extLst>
              <a:ext uri="{FF2B5EF4-FFF2-40B4-BE49-F238E27FC236}">
                <a16:creationId xmlns:a16="http://schemas.microsoft.com/office/drawing/2014/main" id="{8E9E996A-57C0-174A-8944-9465C16CE6C2}"/>
              </a:ext>
            </a:extLst>
          </p:cNvPr>
          <p:cNvCxnSpPr>
            <a:cxnSpLocks/>
          </p:cNvCxnSpPr>
          <p:nvPr/>
        </p:nvCxnSpPr>
        <p:spPr>
          <a:xfrm flipV="1">
            <a:off x="8837145" y="213411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286">
            <a:extLst>
              <a:ext uri="{FF2B5EF4-FFF2-40B4-BE49-F238E27FC236}">
                <a16:creationId xmlns:a16="http://schemas.microsoft.com/office/drawing/2014/main" id="{1CB9BE46-CDB0-334F-84F6-523BBB635453}"/>
              </a:ext>
            </a:extLst>
          </p:cNvPr>
          <p:cNvCxnSpPr>
            <a:cxnSpLocks/>
          </p:cNvCxnSpPr>
          <p:nvPr/>
        </p:nvCxnSpPr>
        <p:spPr>
          <a:xfrm flipV="1">
            <a:off x="2161925" y="2121218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287">
            <a:extLst>
              <a:ext uri="{FF2B5EF4-FFF2-40B4-BE49-F238E27FC236}">
                <a16:creationId xmlns:a16="http://schemas.microsoft.com/office/drawing/2014/main" id="{D8064DC8-44F7-4C45-B90A-116C9A03BA24}"/>
              </a:ext>
            </a:extLst>
          </p:cNvPr>
          <p:cNvCxnSpPr>
            <a:cxnSpLocks/>
          </p:cNvCxnSpPr>
          <p:nvPr/>
        </p:nvCxnSpPr>
        <p:spPr>
          <a:xfrm flipV="1">
            <a:off x="6738233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288">
            <a:extLst>
              <a:ext uri="{FF2B5EF4-FFF2-40B4-BE49-F238E27FC236}">
                <a16:creationId xmlns:a16="http://schemas.microsoft.com/office/drawing/2014/main" id="{0888D42A-5005-894A-BD96-638A07BDD2A4}"/>
              </a:ext>
            </a:extLst>
          </p:cNvPr>
          <p:cNvCxnSpPr>
            <a:cxnSpLocks/>
          </p:cNvCxnSpPr>
          <p:nvPr/>
        </p:nvCxnSpPr>
        <p:spPr>
          <a:xfrm flipV="1">
            <a:off x="6345815" y="2136906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0" name="TextBox 289">
            <a:extLst>
              <a:ext uri="{FF2B5EF4-FFF2-40B4-BE49-F238E27FC236}">
                <a16:creationId xmlns:a16="http://schemas.microsoft.com/office/drawing/2014/main" id="{880FE55C-3C87-4F4A-B84B-1DFECF30FC19}"/>
              </a:ext>
            </a:extLst>
          </p:cNvPr>
          <p:cNvSpPr txBox="1"/>
          <p:nvPr/>
        </p:nvSpPr>
        <p:spPr>
          <a:xfrm>
            <a:off x="7949325" y="2292324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Rose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1877</a:t>
            </a:r>
          </a:p>
        </p:txBody>
      </p:sp>
      <p:sp>
        <p:nvSpPr>
          <p:cNvPr id="291" name="TextBox 290">
            <a:extLst>
              <a:ext uri="{FF2B5EF4-FFF2-40B4-BE49-F238E27FC236}">
                <a16:creationId xmlns:a16="http://schemas.microsoft.com/office/drawing/2014/main" id="{6D8CC300-8499-A645-B9B7-154F1E5AAC7F}"/>
              </a:ext>
            </a:extLst>
          </p:cNvPr>
          <p:cNvSpPr txBox="1"/>
          <p:nvPr/>
        </p:nvSpPr>
        <p:spPr>
          <a:xfrm>
            <a:off x="8275032" y="2296857"/>
            <a:ext cx="49244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1879</a:t>
            </a:r>
          </a:p>
        </p:txBody>
      </p:sp>
      <p:cxnSp>
        <p:nvCxnSpPr>
          <p:cNvPr id="294" name="Straight Connector 293">
            <a:extLst>
              <a:ext uri="{FF2B5EF4-FFF2-40B4-BE49-F238E27FC236}">
                <a16:creationId xmlns:a16="http://schemas.microsoft.com/office/drawing/2014/main" id="{5F051D6E-EBC4-254E-9CBD-B4237145C8F0}"/>
              </a:ext>
            </a:extLst>
          </p:cNvPr>
          <p:cNvCxnSpPr>
            <a:cxnSpLocks/>
          </p:cNvCxnSpPr>
          <p:nvPr/>
        </p:nvCxnSpPr>
        <p:spPr>
          <a:xfrm flipV="1">
            <a:off x="1277944" y="212094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F44FE6F2-E6BA-9344-B71D-E5994DFF24DE}"/>
              </a:ext>
            </a:extLst>
          </p:cNvPr>
          <p:cNvCxnSpPr>
            <a:cxnSpLocks/>
          </p:cNvCxnSpPr>
          <p:nvPr/>
        </p:nvCxnSpPr>
        <p:spPr>
          <a:xfrm flipV="1">
            <a:off x="3540350" y="212848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Connector 295">
            <a:extLst>
              <a:ext uri="{FF2B5EF4-FFF2-40B4-BE49-F238E27FC236}">
                <a16:creationId xmlns:a16="http://schemas.microsoft.com/office/drawing/2014/main" id="{0BB8B274-2692-CE41-A701-7136DC71269F}"/>
              </a:ext>
            </a:extLst>
          </p:cNvPr>
          <p:cNvCxnSpPr>
            <a:cxnSpLocks/>
          </p:cNvCxnSpPr>
          <p:nvPr/>
        </p:nvCxnSpPr>
        <p:spPr>
          <a:xfrm flipV="1">
            <a:off x="7549677" y="2703290"/>
            <a:ext cx="0" cy="8419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Connector 296">
            <a:extLst>
              <a:ext uri="{FF2B5EF4-FFF2-40B4-BE49-F238E27FC236}">
                <a16:creationId xmlns:a16="http://schemas.microsoft.com/office/drawing/2014/main" id="{AD18CBCD-F6EB-9E46-B5B9-EADB43D24AE9}"/>
              </a:ext>
            </a:extLst>
          </p:cNvPr>
          <p:cNvCxnSpPr>
            <a:cxnSpLocks/>
          </p:cNvCxnSpPr>
          <p:nvPr/>
        </p:nvCxnSpPr>
        <p:spPr>
          <a:xfrm flipV="1">
            <a:off x="8521253" y="2137740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D642E0A2-F3AE-C74E-8532-7F0186A60EDC}"/>
              </a:ext>
            </a:extLst>
          </p:cNvPr>
          <p:cNvCxnSpPr>
            <a:cxnSpLocks/>
          </p:cNvCxnSpPr>
          <p:nvPr/>
        </p:nvCxnSpPr>
        <p:spPr>
          <a:xfrm flipV="1">
            <a:off x="8521253" y="2721849"/>
            <a:ext cx="0" cy="8419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9" name="TextBox 298">
            <a:extLst>
              <a:ext uri="{FF2B5EF4-FFF2-40B4-BE49-F238E27FC236}">
                <a16:creationId xmlns:a16="http://schemas.microsoft.com/office/drawing/2014/main" id="{AC02DE45-6B66-4D43-BF39-E0A30E934428}"/>
              </a:ext>
            </a:extLst>
          </p:cNvPr>
          <p:cNvSpPr txBox="1"/>
          <p:nvPr/>
        </p:nvSpPr>
        <p:spPr>
          <a:xfrm>
            <a:off x="8030578" y="2753803"/>
            <a:ext cx="981359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Charles Townsend</a:t>
            </a: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63EDDA9F-D508-3149-976C-3D6190CBBFB2}"/>
              </a:ext>
            </a:extLst>
          </p:cNvPr>
          <p:cNvSpPr txBox="1"/>
          <p:nvPr/>
        </p:nvSpPr>
        <p:spPr>
          <a:xfrm>
            <a:off x="7118842" y="2751061"/>
            <a:ext cx="861134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Rose Ellen Lane</a:t>
            </a:r>
          </a:p>
        </p:txBody>
      </p:sp>
      <p:sp>
        <p:nvSpPr>
          <p:cNvPr id="301" name="TextBox 300">
            <a:extLst>
              <a:ext uri="{FF2B5EF4-FFF2-40B4-BE49-F238E27FC236}">
                <a16:creationId xmlns:a16="http://schemas.microsoft.com/office/drawing/2014/main" id="{EA403A8D-0D1A-CC48-B837-C103083F96F0}"/>
              </a:ext>
            </a:extLst>
          </p:cNvPr>
          <p:cNvSpPr txBox="1"/>
          <p:nvPr/>
        </p:nvSpPr>
        <p:spPr>
          <a:xfrm>
            <a:off x="1445662" y="2288098"/>
            <a:ext cx="6351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Catherine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1864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C21B9AB3-D594-1A40-B96D-96B2B2007345}"/>
              </a:ext>
            </a:extLst>
          </p:cNvPr>
          <p:cNvSpPr txBox="1"/>
          <p:nvPr/>
        </p:nvSpPr>
        <p:spPr>
          <a:xfrm>
            <a:off x="3248108" y="2291474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Patrick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1867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5EAF471B-45BA-6044-9165-39F3941FBEB3}"/>
              </a:ext>
            </a:extLst>
          </p:cNvPr>
          <p:cNvSpPr txBox="1"/>
          <p:nvPr/>
        </p:nvSpPr>
        <p:spPr>
          <a:xfrm>
            <a:off x="3754038" y="2282075"/>
            <a:ext cx="670376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Mary Anne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O’Reilly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1864</a:t>
            </a: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5DFF25B8-766A-2D4C-8AB2-BF3CB5D19D95}"/>
              </a:ext>
            </a:extLst>
          </p:cNvPr>
          <p:cNvSpPr txBox="1"/>
          <p:nvPr/>
        </p:nvSpPr>
        <p:spPr>
          <a:xfrm>
            <a:off x="4709254" y="2275302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1883</a:t>
            </a: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BB567981-51FE-CC42-8088-7B26272B9941}"/>
              </a:ext>
            </a:extLst>
          </p:cNvPr>
          <p:cNvSpPr txBox="1"/>
          <p:nvPr/>
        </p:nvSpPr>
        <p:spPr>
          <a:xfrm>
            <a:off x="1957101" y="2284981"/>
            <a:ext cx="596638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Margaret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1869</a:t>
            </a: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43134C96-55F1-674B-B88F-01868CD50326}"/>
              </a:ext>
            </a:extLst>
          </p:cNvPr>
          <p:cNvSpPr txBox="1"/>
          <p:nvPr/>
        </p:nvSpPr>
        <p:spPr>
          <a:xfrm>
            <a:off x="4266053" y="2277806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Anne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1879</a:t>
            </a: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BFA9882F-0012-E04E-ABC5-6498A14CBA20}"/>
              </a:ext>
            </a:extLst>
          </p:cNvPr>
          <p:cNvSpPr txBox="1"/>
          <p:nvPr/>
        </p:nvSpPr>
        <p:spPr>
          <a:xfrm>
            <a:off x="2791345" y="2285573"/>
            <a:ext cx="55496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Bridget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1873</a:t>
            </a:r>
          </a:p>
        </p:txBody>
      </p:sp>
      <p:grpSp>
        <p:nvGrpSpPr>
          <p:cNvPr id="309" name="Group 308">
            <a:extLst>
              <a:ext uri="{FF2B5EF4-FFF2-40B4-BE49-F238E27FC236}">
                <a16:creationId xmlns:a16="http://schemas.microsoft.com/office/drawing/2014/main" id="{87F662A2-8148-7147-B757-73EAB3E8400E}"/>
              </a:ext>
            </a:extLst>
          </p:cNvPr>
          <p:cNvGrpSpPr/>
          <p:nvPr/>
        </p:nvGrpSpPr>
        <p:grpSpPr>
          <a:xfrm>
            <a:off x="3681147" y="2481064"/>
            <a:ext cx="195909" cy="375380"/>
            <a:chOff x="2896650" y="2746552"/>
            <a:chExt cx="566394" cy="552012"/>
          </a:xfrm>
        </p:grpSpPr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EC74F98C-5DEB-2649-8EDC-53FA0A11C06E}"/>
                </a:ext>
              </a:extLst>
            </p:cNvPr>
            <p:cNvCxnSpPr>
              <a:cxnSpLocks/>
            </p:cNvCxnSpPr>
            <p:nvPr/>
          </p:nvCxnSpPr>
          <p:spPr>
            <a:xfrm>
              <a:off x="3183241" y="2746552"/>
              <a:ext cx="5257" cy="55201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Straight Connector 310">
              <a:extLst>
                <a:ext uri="{FF2B5EF4-FFF2-40B4-BE49-F238E27FC236}">
                  <a16:creationId xmlns:a16="http://schemas.microsoft.com/office/drawing/2014/main" id="{168B16BF-856F-C141-A7E9-7DD8ABF15042}"/>
                </a:ext>
              </a:extLst>
            </p:cNvPr>
            <p:cNvCxnSpPr>
              <a:cxnSpLocks/>
            </p:cNvCxnSpPr>
            <p:nvPr/>
          </p:nvCxnSpPr>
          <p:spPr>
            <a:xfrm>
              <a:off x="2896650" y="2748832"/>
              <a:ext cx="56639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2" name="Straight Connector 311">
            <a:extLst>
              <a:ext uri="{FF2B5EF4-FFF2-40B4-BE49-F238E27FC236}">
                <a16:creationId xmlns:a16="http://schemas.microsoft.com/office/drawing/2014/main" id="{2881E7F4-CF7D-A343-A5BE-3AFB22F1D2B7}"/>
              </a:ext>
            </a:extLst>
          </p:cNvPr>
          <p:cNvCxnSpPr>
            <a:cxnSpLocks/>
          </p:cNvCxnSpPr>
          <p:nvPr/>
        </p:nvCxnSpPr>
        <p:spPr>
          <a:xfrm flipV="1">
            <a:off x="2598510" y="2136713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Connector 312">
            <a:extLst>
              <a:ext uri="{FF2B5EF4-FFF2-40B4-BE49-F238E27FC236}">
                <a16:creationId xmlns:a16="http://schemas.microsoft.com/office/drawing/2014/main" id="{F39E0878-B9B2-BE49-BA6C-7C15E7B6F9DB}"/>
              </a:ext>
            </a:extLst>
          </p:cNvPr>
          <p:cNvCxnSpPr>
            <a:cxnSpLocks/>
          </p:cNvCxnSpPr>
          <p:nvPr/>
        </p:nvCxnSpPr>
        <p:spPr>
          <a:xfrm flipV="1">
            <a:off x="3059901" y="212840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4" name="Straight Connector 313">
            <a:extLst>
              <a:ext uri="{FF2B5EF4-FFF2-40B4-BE49-F238E27FC236}">
                <a16:creationId xmlns:a16="http://schemas.microsoft.com/office/drawing/2014/main" id="{138F6F1C-B1D6-584A-BECA-1A01724C3754}"/>
              </a:ext>
            </a:extLst>
          </p:cNvPr>
          <p:cNvCxnSpPr>
            <a:cxnSpLocks/>
          </p:cNvCxnSpPr>
          <p:nvPr/>
        </p:nvCxnSpPr>
        <p:spPr>
          <a:xfrm flipV="1">
            <a:off x="4536319" y="2128619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Connector 314">
            <a:extLst>
              <a:ext uri="{FF2B5EF4-FFF2-40B4-BE49-F238E27FC236}">
                <a16:creationId xmlns:a16="http://schemas.microsoft.com/office/drawing/2014/main" id="{65B0BC17-A454-C443-A76B-B05C938DAC42}"/>
              </a:ext>
            </a:extLst>
          </p:cNvPr>
          <p:cNvCxnSpPr>
            <a:cxnSpLocks/>
          </p:cNvCxnSpPr>
          <p:nvPr/>
        </p:nvCxnSpPr>
        <p:spPr>
          <a:xfrm flipV="1">
            <a:off x="4971593" y="2126201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6" name="TextBox 315">
            <a:extLst>
              <a:ext uri="{FF2B5EF4-FFF2-40B4-BE49-F238E27FC236}">
                <a16:creationId xmlns:a16="http://schemas.microsoft.com/office/drawing/2014/main" id="{7CCBB45B-3EC6-7D42-B7F5-EBA28C225336}"/>
              </a:ext>
            </a:extLst>
          </p:cNvPr>
          <p:cNvSpPr txBox="1"/>
          <p:nvPr/>
        </p:nvSpPr>
        <p:spPr>
          <a:xfrm>
            <a:off x="3546227" y="1639647"/>
            <a:ext cx="55976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Mary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1839 </a:t>
            </a:r>
          </a:p>
        </p:txBody>
      </p:sp>
      <p:cxnSp>
        <p:nvCxnSpPr>
          <p:cNvPr id="320" name="Straight Connector 319">
            <a:extLst>
              <a:ext uri="{FF2B5EF4-FFF2-40B4-BE49-F238E27FC236}">
                <a16:creationId xmlns:a16="http://schemas.microsoft.com/office/drawing/2014/main" id="{ADD822FD-8609-B74A-8639-B3F1A8FDEDDE}"/>
              </a:ext>
            </a:extLst>
          </p:cNvPr>
          <p:cNvCxnSpPr>
            <a:cxnSpLocks/>
          </p:cNvCxnSpPr>
          <p:nvPr/>
        </p:nvCxnSpPr>
        <p:spPr>
          <a:xfrm flipH="1">
            <a:off x="3774239" y="2858716"/>
            <a:ext cx="646049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1" name="Straight Connector 320">
            <a:extLst>
              <a:ext uri="{FF2B5EF4-FFF2-40B4-BE49-F238E27FC236}">
                <a16:creationId xmlns:a16="http://schemas.microsoft.com/office/drawing/2014/main" id="{2AB94600-5ED5-4B46-A80E-18DAD1EDBDD7}"/>
              </a:ext>
            </a:extLst>
          </p:cNvPr>
          <p:cNvCxnSpPr>
            <a:cxnSpLocks/>
          </p:cNvCxnSpPr>
          <p:nvPr/>
        </p:nvCxnSpPr>
        <p:spPr>
          <a:xfrm flipV="1">
            <a:off x="3774239" y="2858853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2" name="Straight Connector 321">
            <a:extLst>
              <a:ext uri="{FF2B5EF4-FFF2-40B4-BE49-F238E27FC236}">
                <a16:creationId xmlns:a16="http://schemas.microsoft.com/office/drawing/2014/main" id="{87CABDCC-0258-3445-B994-930AFA91F904}"/>
              </a:ext>
            </a:extLst>
          </p:cNvPr>
          <p:cNvCxnSpPr>
            <a:cxnSpLocks/>
          </p:cNvCxnSpPr>
          <p:nvPr/>
        </p:nvCxnSpPr>
        <p:spPr>
          <a:xfrm flipV="1">
            <a:off x="7959873" y="3155112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3" name="TextBox 322">
            <a:extLst>
              <a:ext uri="{FF2B5EF4-FFF2-40B4-BE49-F238E27FC236}">
                <a16:creationId xmlns:a16="http://schemas.microsoft.com/office/drawing/2014/main" id="{60DCFF2D-31EF-B848-8A2D-135587CFBFC7}"/>
              </a:ext>
            </a:extLst>
          </p:cNvPr>
          <p:cNvSpPr txBox="1"/>
          <p:nvPr/>
        </p:nvSpPr>
        <p:spPr>
          <a:xfrm>
            <a:off x="1273420" y="2973062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Kathleen</a:t>
            </a:r>
          </a:p>
          <a:p>
            <a:pPr algn="ctr"/>
            <a:r>
              <a:rPr lang="en-US" sz="825" b="1" dirty="0"/>
              <a:t> Mahon</a:t>
            </a:r>
          </a:p>
          <a:p>
            <a:pPr algn="ctr"/>
            <a:r>
              <a:rPr lang="en-US" sz="825" b="1" dirty="0"/>
              <a:t>1901-1997</a:t>
            </a: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050F2E58-21CF-6347-82DF-25769DDC2ACF}"/>
              </a:ext>
            </a:extLst>
          </p:cNvPr>
          <p:cNvSpPr txBox="1"/>
          <p:nvPr/>
        </p:nvSpPr>
        <p:spPr>
          <a:xfrm>
            <a:off x="2391541" y="2972265"/>
            <a:ext cx="684804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Madge</a:t>
            </a:r>
          </a:p>
          <a:p>
            <a:pPr algn="ctr"/>
            <a:r>
              <a:rPr lang="en-US" sz="825" b="1" dirty="0"/>
              <a:t> Mahon</a:t>
            </a:r>
          </a:p>
          <a:p>
            <a:pPr algn="ctr"/>
            <a:r>
              <a:rPr lang="en-US" sz="825" b="1" dirty="0"/>
              <a:t>1903 –1964</a:t>
            </a: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D1B56E02-CBE2-6F4F-A0F5-0E2958D24313}"/>
              </a:ext>
            </a:extLst>
          </p:cNvPr>
          <p:cNvSpPr txBox="1"/>
          <p:nvPr/>
        </p:nvSpPr>
        <p:spPr>
          <a:xfrm>
            <a:off x="2909472" y="2972294"/>
            <a:ext cx="663964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Tony</a:t>
            </a:r>
          </a:p>
          <a:p>
            <a:pPr algn="ctr"/>
            <a:r>
              <a:rPr lang="en-US" sz="825" b="1" dirty="0"/>
              <a:t> Mahon</a:t>
            </a:r>
          </a:p>
          <a:p>
            <a:pPr algn="ctr"/>
            <a:r>
              <a:rPr lang="en-US" sz="825" b="1" dirty="0"/>
              <a:t>1906 -1969</a:t>
            </a:r>
          </a:p>
        </p:txBody>
      </p:sp>
      <p:cxnSp>
        <p:nvCxnSpPr>
          <p:cNvPr id="326" name="Straight Connector 325">
            <a:extLst>
              <a:ext uri="{FF2B5EF4-FFF2-40B4-BE49-F238E27FC236}">
                <a16:creationId xmlns:a16="http://schemas.microsoft.com/office/drawing/2014/main" id="{F92A557D-71B8-5A42-861C-750A880304F3}"/>
              </a:ext>
            </a:extLst>
          </p:cNvPr>
          <p:cNvCxnSpPr>
            <a:cxnSpLocks/>
          </p:cNvCxnSpPr>
          <p:nvPr/>
        </p:nvCxnSpPr>
        <p:spPr>
          <a:xfrm flipV="1">
            <a:off x="4418542" y="2858852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7" name="Straight Connector 326">
            <a:extLst>
              <a:ext uri="{FF2B5EF4-FFF2-40B4-BE49-F238E27FC236}">
                <a16:creationId xmlns:a16="http://schemas.microsoft.com/office/drawing/2014/main" id="{27509A1C-36FF-B04B-9DC5-9FCDAC09B353}"/>
              </a:ext>
            </a:extLst>
          </p:cNvPr>
          <p:cNvCxnSpPr>
            <a:cxnSpLocks/>
          </p:cNvCxnSpPr>
          <p:nvPr/>
        </p:nvCxnSpPr>
        <p:spPr>
          <a:xfrm flipV="1">
            <a:off x="2715303" y="2847417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Connector 327">
            <a:extLst>
              <a:ext uri="{FF2B5EF4-FFF2-40B4-BE49-F238E27FC236}">
                <a16:creationId xmlns:a16="http://schemas.microsoft.com/office/drawing/2014/main" id="{8FAB8AE2-182D-FE4F-A983-24C45D65E50F}"/>
              </a:ext>
            </a:extLst>
          </p:cNvPr>
          <p:cNvCxnSpPr>
            <a:cxnSpLocks/>
          </p:cNvCxnSpPr>
          <p:nvPr/>
        </p:nvCxnSpPr>
        <p:spPr>
          <a:xfrm flipV="1">
            <a:off x="3242756" y="2841555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9" name="Straight Connector 328">
            <a:extLst>
              <a:ext uri="{FF2B5EF4-FFF2-40B4-BE49-F238E27FC236}">
                <a16:creationId xmlns:a16="http://schemas.microsoft.com/office/drawing/2014/main" id="{67BC6A33-29BB-454E-B71B-B6E3B5AA1B53}"/>
              </a:ext>
            </a:extLst>
          </p:cNvPr>
          <p:cNvCxnSpPr>
            <a:cxnSpLocks/>
          </p:cNvCxnSpPr>
          <p:nvPr/>
        </p:nvCxnSpPr>
        <p:spPr>
          <a:xfrm flipH="1">
            <a:off x="6690871" y="3159001"/>
            <a:ext cx="1269002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1" name="TextBox 330">
            <a:extLst>
              <a:ext uri="{FF2B5EF4-FFF2-40B4-BE49-F238E27FC236}">
                <a16:creationId xmlns:a16="http://schemas.microsoft.com/office/drawing/2014/main" id="{20DA7C16-981F-1040-A0B0-20BB15AD9DF2}"/>
              </a:ext>
            </a:extLst>
          </p:cNvPr>
          <p:cNvSpPr txBox="1"/>
          <p:nvPr/>
        </p:nvSpPr>
        <p:spPr>
          <a:xfrm>
            <a:off x="4014372" y="2980994"/>
            <a:ext cx="83708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Bridget (Cissie)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1913 - 2003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2635DB7C-411C-764E-BEEB-C9DB8D3F56E8}"/>
              </a:ext>
            </a:extLst>
          </p:cNvPr>
          <p:cNvSpPr txBox="1"/>
          <p:nvPr/>
        </p:nvSpPr>
        <p:spPr>
          <a:xfrm>
            <a:off x="3505472" y="2983104"/>
            <a:ext cx="540533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Michael</a:t>
            </a:r>
          </a:p>
          <a:p>
            <a:pPr algn="ctr"/>
            <a:r>
              <a:rPr lang="en-US" sz="825" b="1" dirty="0"/>
              <a:t>McCabe</a:t>
            </a:r>
          </a:p>
          <a:p>
            <a:pPr algn="ctr"/>
            <a:r>
              <a:rPr lang="en-US" sz="825" b="1" dirty="0"/>
              <a:t>1911</a:t>
            </a:r>
          </a:p>
        </p:txBody>
      </p:sp>
      <p:grpSp>
        <p:nvGrpSpPr>
          <p:cNvPr id="333" name="Group 332">
            <a:extLst>
              <a:ext uri="{FF2B5EF4-FFF2-40B4-BE49-F238E27FC236}">
                <a16:creationId xmlns:a16="http://schemas.microsoft.com/office/drawing/2014/main" id="{6ED15133-5887-8043-8A3C-095A771C2206}"/>
              </a:ext>
            </a:extLst>
          </p:cNvPr>
          <p:cNvGrpSpPr/>
          <p:nvPr/>
        </p:nvGrpSpPr>
        <p:grpSpPr>
          <a:xfrm>
            <a:off x="4666781" y="3176317"/>
            <a:ext cx="316072" cy="324874"/>
            <a:chOff x="6646642" y="1324623"/>
            <a:chExt cx="224290" cy="376482"/>
          </a:xfrm>
        </p:grpSpPr>
        <p:cxnSp>
          <p:nvCxnSpPr>
            <p:cNvPr id="334" name="Straight Connector 333">
              <a:extLst>
                <a:ext uri="{FF2B5EF4-FFF2-40B4-BE49-F238E27FC236}">
                  <a16:creationId xmlns:a16="http://schemas.microsoft.com/office/drawing/2014/main" id="{5E5A016D-5CCC-EB42-821B-47A8A733763D}"/>
                </a:ext>
              </a:extLst>
            </p:cNvPr>
            <p:cNvCxnSpPr>
              <a:cxnSpLocks/>
            </p:cNvCxnSpPr>
            <p:nvPr/>
          </p:nvCxnSpPr>
          <p:spPr>
            <a:xfrm>
              <a:off x="676123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90B1114-3D3E-FA49-A598-3FAA98658C60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6" name="TextBox 335">
            <a:extLst>
              <a:ext uri="{FF2B5EF4-FFF2-40B4-BE49-F238E27FC236}">
                <a16:creationId xmlns:a16="http://schemas.microsoft.com/office/drawing/2014/main" id="{71054F6C-23B8-A544-A9D8-446B968796B1}"/>
              </a:ext>
            </a:extLst>
          </p:cNvPr>
          <p:cNvSpPr txBox="1"/>
          <p:nvPr/>
        </p:nvSpPr>
        <p:spPr>
          <a:xfrm>
            <a:off x="4891475" y="2972840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Lawrence</a:t>
            </a:r>
          </a:p>
          <a:p>
            <a:pPr algn="ctr"/>
            <a:r>
              <a:rPr lang="en-US" sz="825" b="1" dirty="0"/>
              <a:t>Cahill</a:t>
            </a:r>
          </a:p>
          <a:p>
            <a:pPr algn="ctr"/>
            <a:r>
              <a:rPr lang="en-US" sz="825" b="1" dirty="0"/>
              <a:t>1899-1989</a:t>
            </a:r>
          </a:p>
        </p:txBody>
      </p: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EFCEB35A-BF7D-F944-B649-1C476A38CCC1}"/>
              </a:ext>
            </a:extLst>
          </p:cNvPr>
          <p:cNvGrpSpPr/>
          <p:nvPr/>
        </p:nvGrpSpPr>
        <p:grpSpPr>
          <a:xfrm>
            <a:off x="912384" y="2465524"/>
            <a:ext cx="195909" cy="375380"/>
            <a:chOff x="2896650" y="2746552"/>
            <a:chExt cx="566394" cy="552012"/>
          </a:xfrm>
        </p:grpSpPr>
        <p:cxnSp>
          <p:nvCxnSpPr>
            <p:cNvPr id="338" name="Straight Connector 337">
              <a:extLst>
                <a:ext uri="{FF2B5EF4-FFF2-40B4-BE49-F238E27FC236}">
                  <a16:creationId xmlns:a16="http://schemas.microsoft.com/office/drawing/2014/main" id="{3DD7E03B-8059-604F-8EA4-4BAA6EEE5006}"/>
                </a:ext>
              </a:extLst>
            </p:cNvPr>
            <p:cNvCxnSpPr>
              <a:cxnSpLocks/>
            </p:cNvCxnSpPr>
            <p:nvPr/>
          </p:nvCxnSpPr>
          <p:spPr>
            <a:xfrm>
              <a:off x="3183241" y="2746552"/>
              <a:ext cx="5257" cy="55201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9" name="Straight Connector 338">
              <a:extLst>
                <a:ext uri="{FF2B5EF4-FFF2-40B4-BE49-F238E27FC236}">
                  <a16:creationId xmlns:a16="http://schemas.microsoft.com/office/drawing/2014/main" id="{2CF854CE-1D14-BC49-A59F-D4A123B58D35}"/>
                </a:ext>
              </a:extLst>
            </p:cNvPr>
            <p:cNvCxnSpPr>
              <a:cxnSpLocks/>
            </p:cNvCxnSpPr>
            <p:nvPr/>
          </p:nvCxnSpPr>
          <p:spPr>
            <a:xfrm>
              <a:off x="2896650" y="2748832"/>
              <a:ext cx="56639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0" name="Straight Connector 339">
            <a:extLst>
              <a:ext uri="{FF2B5EF4-FFF2-40B4-BE49-F238E27FC236}">
                <a16:creationId xmlns:a16="http://schemas.microsoft.com/office/drawing/2014/main" id="{9BA64757-3ACD-8D4C-9F58-D4DB28412B41}"/>
              </a:ext>
            </a:extLst>
          </p:cNvPr>
          <p:cNvCxnSpPr>
            <a:cxnSpLocks/>
          </p:cNvCxnSpPr>
          <p:nvPr/>
        </p:nvCxnSpPr>
        <p:spPr>
          <a:xfrm flipH="1">
            <a:off x="1010318" y="2843176"/>
            <a:ext cx="2237790" cy="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1" name="Straight Connector 340">
            <a:extLst>
              <a:ext uri="{FF2B5EF4-FFF2-40B4-BE49-F238E27FC236}">
                <a16:creationId xmlns:a16="http://schemas.microsoft.com/office/drawing/2014/main" id="{568F9BF6-4186-6A40-91CA-B689883A724E}"/>
              </a:ext>
            </a:extLst>
          </p:cNvPr>
          <p:cNvCxnSpPr>
            <a:cxnSpLocks/>
          </p:cNvCxnSpPr>
          <p:nvPr/>
        </p:nvCxnSpPr>
        <p:spPr>
          <a:xfrm flipV="1">
            <a:off x="1010318" y="2843313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2" name="Straight Connector 341">
            <a:extLst>
              <a:ext uri="{FF2B5EF4-FFF2-40B4-BE49-F238E27FC236}">
                <a16:creationId xmlns:a16="http://schemas.microsoft.com/office/drawing/2014/main" id="{3B09394B-B80A-3847-A58A-779BB064A826}"/>
              </a:ext>
            </a:extLst>
          </p:cNvPr>
          <p:cNvCxnSpPr>
            <a:cxnSpLocks/>
          </p:cNvCxnSpPr>
          <p:nvPr/>
        </p:nvCxnSpPr>
        <p:spPr>
          <a:xfrm flipV="1">
            <a:off x="1576822" y="2843312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43" name="Group 342">
            <a:extLst>
              <a:ext uri="{FF2B5EF4-FFF2-40B4-BE49-F238E27FC236}">
                <a16:creationId xmlns:a16="http://schemas.microsoft.com/office/drawing/2014/main" id="{25FA39D7-74CE-8144-AAFE-FF2690D0F9EF}"/>
              </a:ext>
            </a:extLst>
          </p:cNvPr>
          <p:cNvGrpSpPr/>
          <p:nvPr/>
        </p:nvGrpSpPr>
        <p:grpSpPr>
          <a:xfrm>
            <a:off x="488292" y="3176413"/>
            <a:ext cx="217560" cy="324874"/>
            <a:chOff x="6646642" y="1324623"/>
            <a:chExt cx="224290" cy="376482"/>
          </a:xfrm>
        </p:grpSpPr>
        <p:cxnSp>
          <p:nvCxnSpPr>
            <p:cNvPr id="344" name="Straight Connector 343">
              <a:extLst>
                <a:ext uri="{FF2B5EF4-FFF2-40B4-BE49-F238E27FC236}">
                  <a16:creationId xmlns:a16="http://schemas.microsoft.com/office/drawing/2014/main" id="{9D668644-2C4F-AA46-B03A-B41E18969F4B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Straight Connector 344">
              <a:extLst>
                <a:ext uri="{FF2B5EF4-FFF2-40B4-BE49-F238E27FC236}">
                  <a16:creationId xmlns:a16="http://schemas.microsoft.com/office/drawing/2014/main" id="{391A9CE9-AF99-6944-A9E7-EB79616EC282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6" name="TextBox 345">
            <a:extLst>
              <a:ext uri="{FF2B5EF4-FFF2-40B4-BE49-F238E27FC236}">
                <a16:creationId xmlns:a16="http://schemas.microsoft.com/office/drawing/2014/main" id="{77AAC094-91BB-D440-ABE0-6BFC3C1FE547}"/>
              </a:ext>
            </a:extLst>
          </p:cNvPr>
          <p:cNvSpPr txBox="1"/>
          <p:nvPr/>
        </p:nvSpPr>
        <p:spPr>
          <a:xfrm>
            <a:off x="-59751" y="2969010"/>
            <a:ext cx="63991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Maurice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Foley</a:t>
            </a:r>
          </a:p>
          <a:p>
            <a:pPr algn="ctr"/>
            <a:r>
              <a:rPr lang="en-US" sz="825" b="1" dirty="0"/>
              <a:t>1908-1984</a:t>
            </a:r>
          </a:p>
        </p:txBody>
      </p:sp>
      <p:grpSp>
        <p:nvGrpSpPr>
          <p:cNvPr id="347" name="Group 346">
            <a:extLst>
              <a:ext uri="{FF2B5EF4-FFF2-40B4-BE49-F238E27FC236}">
                <a16:creationId xmlns:a16="http://schemas.microsoft.com/office/drawing/2014/main" id="{60D63DDD-62D9-004A-A9AA-84331123AF4E}"/>
              </a:ext>
            </a:extLst>
          </p:cNvPr>
          <p:cNvGrpSpPr/>
          <p:nvPr/>
        </p:nvGrpSpPr>
        <p:grpSpPr>
          <a:xfrm>
            <a:off x="1807280" y="3165595"/>
            <a:ext cx="217560" cy="324874"/>
            <a:chOff x="6646642" y="1324623"/>
            <a:chExt cx="224290" cy="376482"/>
          </a:xfrm>
        </p:grpSpPr>
        <p:cxnSp>
          <p:nvCxnSpPr>
            <p:cNvPr id="348" name="Straight Connector 347">
              <a:extLst>
                <a:ext uri="{FF2B5EF4-FFF2-40B4-BE49-F238E27FC236}">
                  <a16:creationId xmlns:a16="http://schemas.microsoft.com/office/drawing/2014/main" id="{1DB000B9-6B6B-254C-B43E-C547FF76602C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CFE9792E-1B1D-8B46-92DC-97D7607B30AE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0" name="TextBox 349">
            <a:extLst>
              <a:ext uri="{FF2B5EF4-FFF2-40B4-BE49-F238E27FC236}">
                <a16:creationId xmlns:a16="http://schemas.microsoft.com/office/drawing/2014/main" id="{E2E96EBB-CEFA-F249-9484-59043D549FE8}"/>
              </a:ext>
            </a:extLst>
          </p:cNvPr>
          <p:cNvSpPr txBox="1"/>
          <p:nvPr/>
        </p:nvSpPr>
        <p:spPr>
          <a:xfrm>
            <a:off x="1877881" y="2976356"/>
            <a:ext cx="63992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Tom</a:t>
            </a:r>
          </a:p>
          <a:p>
            <a:pPr algn="ctr"/>
            <a:r>
              <a:rPr lang="en-US" sz="825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Kelly</a:t>
            </a:r>
          </a:p>
          <a:p>
            <a:pPr algn="ctr"/>
            <a:r>
              <a:rPr lang="en-US" sz="825" b="1" dirty="0"/>
              <a:t>1882-1955</a:t>
            </a:r>
          </a:p>
        </p:txBody>
      </p:sp>
      <p:sp>
        <p:nvSpPr>
          <p:cNvPr id="351" name="TextBox 350">
            <a:extLst>
              <a:ext uri="{FF2B5EF4-FFF2-40B4-BE49-F238E27FC236}">
                <a16:creationId xmlns:a16="http://schemas.microsoft.com/office/drawing/2014/main" id="{4D22E547-1636-D34D-9920-13015E6CAE20}"/>
              </a:ext>
            </a:extLst>
          </p:cNvPr>
          <p:cNvSpPr txBox="1"/>
          <p:nvPr/>
        </p:nvSpPr>
        <p:spPr>
          <a:xfrm>
            <a:off x="374724" y="3519285"/>
            <a:ext cx="827471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Deirdre - 1939</a:t>
            </a:r>
          </a:p>
          <a:p>
            <a:r>
              <a:rPr lang="en-US" sz="825" b="1" dirty="0"/>
              <a:t>Maggie - 1940</a:t>
            </a:r>
          </a:p>
          <a:p>
            <a:r>
              <a:rPr lang="en-US" sz="825" b="1" dirty="0"/>
              <a:t>Ethna - 1941</a:t>
            </a:r>
          </a:p>
          <a:p>
            <a:r>
              <a:rPr lang="en-US" sz="825" b="1" dirty="0"/>
              <a:t>Mary - 1943</a:t>
            </a:r>
          </a:p>
          <a:p>
            <a:r>
              <a:rPr lang="en-US" sz="825" b="1" dirty="0"/>
              <a:t>Michael - 1944</a:t>
            </a:r>
          </a:p>
        </p:txBody>
      </p:sp>
      <p:sp>
        <p:nvSpPr>
          <p:cNvPr id="352" name="TextBox 351">
            <a:extLst>
              <a:ext uri="{FF2B5EF4-FFF2-40B4-BE49-F238E27FC236}">
                <a16:creationId xmlns:a16="http://schemas.microsoft.com/office/drawing/2014/main" id="{6D7924EA-4E03-134D-AA3C-37C5F0EA12B0}"/>
              </a:ext>
            </a:extLst>
          </p:cNvPr>
          <p:cNvSpPr txBox="1"/>
          <p:nvPr/>
        </p:nvSpPr>
        <p:spPr>
          <a:xfrm>
            <a:off x="1672252" y="3523370"/>
            <a:ext cx="1128835" cy="14888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Tom – 1927 - 2012</a:t>
            </a:r>
          </a:p>
          <a:p>
            <a:r>
              <a:rPr lang="en-US" sz="825" b="1" dirty="0"/>
              <a:t>Vincent – 1929 - 2013</a:t>
            </a:r>
          </a:p>
          <a:p>
            <a:r>
              <a:rPr lang="en-US" sz="825" b="1" dirty="0"/>
              <a:t>Rita – 1931 - 1967</a:t>
            </a:r>
          </a:p>
          <a:p>
            <a:r>
              <a:rPr lang="en-US" sz="825" b="1" dirty="0"/>
              <a:t>Feichin – 1933 - 1948</a:t>
            </a:r>
          </a:p>
          <a:p>
            <a:r>
              <a:rPr lang="en-US" sz="825" b="1" dirty="0"/>
              <a:t>Donal K – 1934 - 2010</a:t>
            </a:r>
          </a:p>
          <a:p>
            <a:r>
              <a:rPr lang="en-US" sz="825" b="1" dirty="0"/>
              <a:t>Gerard – 1936 – 2003</a:t>
            </a:r>
          </a:p>
          <a:p>
            <a:r>
              <a:rPr lang="en-US" sz="825" b="1" dirty="0"/>
              <a:t>Bernard F – 1940</a:t>
            </a:r>
          </a:p>
          <a:p>
            <a:r>
              <a:rPr lang="en-US" sz="825" b="1" dirty="0"/>
              <a:t>Malachy – 1941</a:t>
            </a:r>
          </a:p>
          <a:p>
            <a:r>
              <a:rPr lang="en-US" sz="825" b="1" dirty="0"/>
              <a:t>Phelim - 1943</a:t>
            </a:r>
          </a:p>
          <a:p>
            <a:endParaRPr lang="en-US" sz="825" b="1" dirty="0"/>
          </a:p>
          <a:p>
            <a:pPr algn="ctr"/>
            <a:endParaRPr lang="en-US" sz="825" b="1" dirty="0"/>
          </a:p>
        </p:txBody>
      </p:sp>
      <p:sp>
        <p:nvSpPr>
          <p:cNvPr id="353" name="TextBox 352">
            <a:extLst>
              <a:ext uri="{FF2B5EF4-FFF2-40B4-BE49-F238E27FC236}">
                <a16:creationId xmlns:a16="http://schemas.microsoft.com/office/drawing/2014/main" id="{8E92F4EE-33B9-0543-93EA-49AD6C479051}"/>
              </a:ext>
            </a:extLst>
          </p:cNvPr>
          <p:cNvSpPr txBox="1"/>
          <p:nvPr/>
        </p:nvSpPr>
        <p:spPr>
          <a:xfrm>
            <a:off x="4574889" y="3518839"/>
            <a:ext cx="910827" cy="16158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Michael </a:t>
            </a:r>
          </a:p>
          <a:p>
            <a:r>
              <a:rPr lang="en-US" sz="825" b="1" dirty="0"/>
              <a:t>Vincent</a:t>
            </a:r>
          </a:p>
          <a:p>
            <a:r>
              <a:rPr lang="en-US" sz="825" b="1" dirty="0"/>
              <a:t>Mary (Maureen)</a:t>
            </a:r>
          </a:p>
          <a:p>
            <a:r>
              <a:rPr lang="en-US" sz="825" b="1" dirty="0"/>
              <a:t>Anne </a:t>
            </a:r>
          </a:p>
          <a:p>
            <a:r>
              <a:rPr lang="en-US" sz="825" b="1" dirty="0"/>
              <a:t>Lawrence (Tony)</a:t>
            </a:r>
          </a:p>
          <a:p>
            <a:r>
              <a:rPr lang="en-US" sz="825" b="1" dirty="0"/>
              <a:t>Des </a:t>
            </a:r>
          </a:p>
          <a:p>
            <a:r>
              <a:rPr lang="en-US" sz="825" b="1" dirty="0"/>
              <a:t>Noleen</a:t>
            </a:r>
          </a:p>
          <a:p>
            <a:r>
              <a:rPr lang="en-US" sz="825" b="1" dirty="0"/>
              <a:t>Kevin</a:t>
            </a:r>
          </a:p>
          <a:p>
            <a:r>
              <a:rPr lang="en-US" sz="825" b="1" dirty="0"/>
              <a:t>Martin </a:t>
            </a:r>
          </a:p>
          <a:p>
            <a:r>
              <a:rPr lang="en-US" sz="825" b="1" dirty="0"/>
              <a:t>Gerry</a:t>
            </a:r>
          </a:p>
          <a:p>
            <a:r>
              <a:rPr lang="en-US" sz="825" b="1" dirty="0"/>
              <a:t>Brian</a:t>
            </a:r>
          </a:p>
          <a:p>
            <a:r>
              <a:rPr lang="en-US" sz="825" b="1" dirty="0"/>
              <a:t>Barbara</a:t>
            </a:r>
          </a:p>
        </p:txBody>
      </p:sp>
      <p:sp>
        <p:nvSpPr>
          <p:cNvPr id="354" name="TextBox 353">
            <a:extLst>
              <a:ext uri="{FF2B5EF4-FFF2-40B4-BE49-F238E27FC236}">
                <a16:creationId xmlns:a16="http://schemas.microsoft.com/office/drawing/2014/main" id="{55E110C0-31F4-D042-9555-15C1E2A01CA6}"/>
              </a:ext>
            </a:extLst>
          </p:cNvPr>
          <p:cNvSpPr txBox="1"/>
          <p:nvPr/>
        </p:nvSpPr>
        <p:spPr>
          <a:xfrm>
            <a:off x="7629994" y="3236760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James 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1924 - 1997</a:t>
            </a:r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89C58E26-D2FE-AC40-AD23-5C454785B272}"/>
              </a:ext>
            </a:extLst>
          </p:cNvPr>
          <p:cNvSpPr txBox="1"/>
          <p:nvPr/>
        </p:nvSpPr>
        <p:spPr>
          <a:xfrm>
            <a:off x="6343004" y="3236760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John </a:t>
            </a:r>
          </a:p>
          <a:p>
            <a:pPr algn="ctr"/>
            <a:r>
              <a:rPr lang="en-US" sz="825" b="1" dirty="0"/>
              <a:t>Gibney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1921 - 2001</a:t>
            </a:r>
          </a:p>
        </p:txBody>
      </p:sp>
      <p:grpSp>
        <p:nvGrpSpPr>
          <p:cNvPr id="356" name="Group 355">
            <a:extLst>
              <a:ext uri="{FF2B5EF4-FFF2-40B4-BE49-F238E27FC236}">
                <a16:creationId xmlns:a16="http://schemas.microsoft.com/office/drawing/2014/main" id="{4CEA1871-D02B-DF43-A5B4-220806D03A87}"/>
              </a:ext>
            </a:extLst>
          </p:cNvPr>
          <p:cNvGrpSpPr/>
          <p:nvPr/>
        </p:nvGrpSpPr>
        <p:grpSpPr>
          <a:xfrm>
            <a:off x="7565885" y="3390158"/>
            <a:ext cx="217560" cy="324874"/>
            <a:chOff x="6646642" y="1324623"/>
            <a:chExt cx="224290" cy="376482"/>
          </a:xfrm>
        </p:grpSpPr>
        <p:cxnSp>
          <p:nvCxnSpPr>
            <p:cNvPr id="357" name="Straight Connector 356">
              <a:extLst>
                <a:ext uri="{FF2B5EF4-FFF2-40B4-BE49-F238E27FC236}">
                  <a16:creationId xmlns:a16="http://schemas.microsoft.com/office/drawing/2014/main" id="{40C4424F-1D90-DC46-96E8-4CE4E7C47DC1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Straight Connector 357">
              <a:extLst>
                <a:ext uri="{FF2B5EF4-FFF2-40B4-BE49-F238E27FC236}">
                  <a16:creationId xmlns:a16="http://schemas.microsoft.com/office/drawing/2014/main" id="{55CF8C5A-7C9E-3847-ACFA-C4A908BA1EC1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606A80BA-AF67-1946-A4E2-66EA8F7477A1}"/>
              </a:ext>
            </a:extLst>
          </p:cNvPr>
          <p:cNvGrpSpPr/>
          <p:nvPr/>
        </p:nvGrpSpPr>
        <p:grpSpPr>
          <a:xfrm>
            <a:off x="6289668" y="3384923"/>
            <a:ext cx="217560" cy="324874"/>
            <a:chOff x="6646642" y="1324623"/>
            <a:chExt cx="224290" cy="376482"/>
          </a:xfrm>
        </p:grpSpPr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11F59B2F-EB46-964F-A8FE-84A9AE106011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24623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7F392398-ECE1-6642-AB0F-F5765822D93E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2" name="TextBox 361">
            <a:extLst>
              <a:ext uri="{FF2B5EF4-FFF2-40B4-BE49-F238E27FC236}">
                <a16:creationId xmlns:a16="http://schemas.microsoft.com/office/drawing/2014/main" id="{9242546F-FE3E-0A4F-ACFA-531C40E086AE}"/>
              </a:ext>
            </a:extLst>
          </p:cNvPr>
          <p:cNvSpPr txBox="1"/>
          <p:nvPr/>
        </p:nvSpPr>
        <p:spPr>
          <a:xfrm>
            <a:off x="5876603" y="3243724"/>
            <a:ext cx="476412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Maura</a:t>
            </a:r>
          </a:p>
          <a:p>
            <a:pPr algn="ctr"/>
            <a:r>
              <a:rPr lang="en-US" sz="825" b="1" dirty="0"/>
              <a:t>Coyle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1932</a:t>
            </a: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62CC5C82-F40C-A540-9D8A-4126BAE0D39B}"/>
              </a:ext>
            </a:extLst>
          </p:cNvPr>
          <p:cNvSpPr txBox="1"/>
          <p:nvPr/>
        </p:nvSpPr>
        <p:spPr>
          <a:xfrm>
            <a:off x="7030919" y="3241378"/>
            <a:ext cx="688009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Muriel</a:t>
            </a:r>
          </a:p>
          <a:p>
            <a:pPr algn="ctr"/>
            <a:r>
              <a:rPr lang="en-US" sz="825" b="1" dirty="0"/>
              <a:t>Leonard</a:t>
            </a:r>
          </a:p>
          <a:p>
            <a:pPr algn="ctr"/>
            <a:r>
              <a:rPr lang="en-US" sz="825" b="1" dirty="0">
                <a:solidFill>
                  <a:srgbClr val="000000"/>
                </a:solidFill>
              </a:rPr>
              <a:t>1929 - 2014</a:t>
            </a: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3F6A956C-2AD4-5749-8A36-3938F4F3B275}"/>
              </a:ext>
            </a:extLst>
          </p:cNvPr>
          <p:cNvSpPr txBox="1"/>
          <p:nvPr/>
        </p:nvSpPr>
        <p:spPr>
          <a:xfrm>
            <a:off x="6249037" y="3696533"/>
            <a:ext cx="620683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Jim</a:t>
            </a:r>
          </a:p>
          <a:p>
            <a:r>
              <a:rPr lang="en-US" sz="825" b="1" dirty="0"/>
              <a:t>Rosemary</a:t>
            </a:r>
          </a:p>
          <a:p>
            <a:r>
              <a:rPr lang="en-US" sz="825" b="1" dirty="0"/>
              <a:t>Sean</a:t>
            </a:r>
          </a:p>
          <a:p>
            <a:r>
              <a:rPr lang="en-US" sz="825" b="1" dirty="0"/>
              <a:t>Tony</a:t>
            </a: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32E0534E-AAC6-EC4C-82F0-92D1A81BA390}"/>
              </a:ext>
            </a:extLst>
          </p:cNvPr>
          <p:cNvSpPr txBox="1"/>
          <p:nvPr/>
        </p:nvSpPr>
        <p:spPr>
          <a:xfrm>
            <a:off x="7419697" y="3714883"/>
            <a:ext cx="824265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Gráinne - 1955</a:t>
            </a:r>
          </a:p>
          <a:p>
            <a:r>
              <a:rPr lang="en-US" sz="825" b="1" dirty="0"/>
              <a:t>Fergus - 1958</a:t>
            </a:r>
          </a:p>
          <a:p>
            <a:r>
              <a:rPr lang="en-US" sz="825" b="1" dirty="0"/>
              <a:t>Cian - 1962</a:t>
            </a:r>
          </a:p>
        </p:txBody>
      </p:sp>
      <p:cxnSp>
        <p:nvCxnSpPr>
          <p:cNvPr id="366" name="Straight Connector 365">
            <a:extLst>
              <a:ext uri="{FF2B5EF4-FFF2-40B4-BE49-F238E27FC236}">
                <a16:creationId xmlns:a16="http://schemas.microsoft.com/office/drawing/2014/main" id="{6253CE78-80A5-E642-9F54-D4DD69AF3480}"/>
              </a:ext>
            </a:extLst>
          </p:cNvPr>
          <p:cNvCxnSpPr>
            <a:cxnSpLocks/>
          </p:cNvCxnSpPr>
          <p:nvPr/>
        </p:nvCxnSpPr>
        <p:spPr>
          <a:xfrm flipV="1">
            <a:off x="7527119" y="3058810"/>
            <a:ext cx="0" cy="9338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11E2D6BA-596F-DA48-92A4-5068B169AAF9}"/>
              </a:ext>
            </a:extLst>
          </p:cNvPr>
          <p:cNvCxnSpPr>
            <a:cxnSpLocks/>
          </p:cNvCxnSpPr>
          <p:nvPr/>
        </p:nvCxnSpPr>
        <p:spPr>
          <a:xfrm flipV="1">
            <a:off x="8531097" y="3074945"/>
            <a:ext cx="0" cy="205136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1" name="TextBox 370">
            <a:extLst>
              <a:ext uri="{FF2B5EF4-FFF2-40B4-BE49-F238E27FC236}">
                <a16:creationId xmlns:a16="http://schemas.microsoft.com/office/drawing/2014/main" id="{DEB55FBF-D8FC-E544-935B-4993B5CCCA0B}"/>
              </a:ext>
            </a:extLst>
          </p:cNvPr>
          <p:cNvSpPr txBox="1"/>
          <p:nvPr/>
        </p:nvSpPr>
        <p:spPr>
          <a:xfrm>
            <a:off x="8224901" y="3245568"/>
            <a:ext cx="873957" cy="3462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/>
              <a:t>Tony Townsend</a:t>
            </a:r>
          </a:p>
          <a:p>
            <a:pPr algn="ctr"/>
            <a:r>
              <a:rPr lang="en-US" sz="825" b="1" dirty="0"/>
              <a:t>John Townsend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26D0E16F-C740-DD41-BC99-468E846FE9F9}"/>
              </a:ext>
            </a:extLst>
          </p:cNvPr>
          <p:cNvSpPr txBox="1"/>
          <p:nvPr/>
        </p:nvSpPr>
        <p:spPr>
          <a:xfrm>
            <a:off x="816705" y="68786"/>
            <a:ext cx="49244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Reilly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D009E212-487E-C14B-800F-B724880F5911}"/>
              </a:ext>
            </a:extLst>
          </p:cNvPr>
          <p:cNvSpPr txBox="1"/>
          <p:nvPr/>
        </p:nvSpPr>
        <p:spPr>
          <a:xfrm>
            <a:off x="4221146" y="63800"/>
            <a:ext cx="5629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Colrick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D93D69D2-D205-964A-BA1B-80468223928E}"/>
              </a:ext>
            </a:extLst>
          </p:cNvPr>
          <p:cNvSpPr txBox="1"/>
          <p:nvPr/>
        </p:nvSpPr>
        <p:spPr>
          <a:xfrm>
            <a:off x="6499149" y="53095"/>
            <a:ext cx="51488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Fagan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CD4B5D2F-65CB-E648-AD00-9FE261C4ACAA}"/>
              </a:ext>
            </a:extLst>
          </p:cNvPr>
          <p:cNvSpPr txBox="1"/>
          <p:nvPr/>
        </p:nvSpPr>
        <p:spPr>
          <a:xfrm>
            <a:off x="6969494" y="52767"/>
            <a:ext cx="5886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50" b="1" dirty="0"/>
              <a:t>Bowles</a:t>
            </a:r>
          </a:p>
        </p:txBody>
      </p:sp>
      <p:sp>
        <p:nvSpPr>
          <p:cNvPr id="376" name="TextBox 375">
            <a:extLst>
              <a:ext uri="{FF2B5EF4-FFF2-40B4-BE49-F238E27FC236}">
                <a16:creationId xmlns:a16="http://schemas.microsoft.com/office/drawing/2014/main" id="{4310750B-27D5-324F-8B73-CFBFB2341D8A}"/>
              </a:ext>
            </a:extLst>
          </p:cNvPr>
          <p:cNvSpPr txBox="1"/>
          <p:nvPr/>
        </p:nvSpPr>
        <p:spPr>
          <a:xfrm>
            <a:off x="260208" y="4765068"/>
            <a:ext cx="1806905" cy="2192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25" b="1" dirty="0"/>
              <a:t>NB: Direct ancestors of Foleys in </a:t>
            </a:r>
            <a:r>
              <a:rPr lang="en-US" sz="825" b="1" dirty="0">
                <a:solidFill>
                  <a:srgbClr val="0000FF"/>
                </a:solidFill>
              </a:rPr>
              <a:t>blue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59D58F-B863-012F-B626-8C1305C3FFAF}"/>
              </a:ext>
            </a:extLst>
          </p:cNvPr>
          <p:cNvSpPr txBox="1"/>
          <p:nvPr/>
        </p:nvSpPr>
        <p:spPr>
          <a:xfrm>
            <a:off x="52451" y="998279"/>
            <a:ext cx="68801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25" b="1" dirty="0">
                <a:solidFill>
                  <a:srgbClr val="0000FF"/>
                </a:solidFill>
              </a:rPr>
              <a:t>Hugh</a:t>
            </a:r>
          </a:p>
          <a:p>
            <a:pPr algn="ctr"/>
            <a:r>
              <a:rPr lang="en-US" sz="825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825" b="1" dirty="0"/>
              <a:t>1875 - 1885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25D151-68DF-A16F-6286-346C092D852B}"/>
              </a:ext>
            </a:extLst>
          </p:cNvPr>
          <p:cNvCxnSpPr>
            <a:cxnSpLocks/>
          </p:cNvCxnSpPr>
          <p:nvPr/>
        </p:nvCxnSpPr>
        <p:spPr>
          <a:xfrm flipV="1">
            <a:off x="395285" y="1459944"/>
            <a:ext cx="0" cy="17898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27B2DC-AB01-9587-A8A1-2E9371080E8A}"/>
              </a:ext>
            </a:extLst>
          </p:cNvPr>
          <p:cNvCxnSpPr>
            <a:cxnSpLocks/>
          </p:cNvCxnSpPr>
          <p:nvPr/>
        </p:nvCxnSpPr>
        <p:spPr>
          <a:xfrm flipV="1">
            <a:off x="6695845" y="3159454"/>
            <a:ext cx="0" cy="124969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BB5438E-DD4D-ABAF-5FFA-8E5BB3725AF4}"/>
              </a:ext>
            </a:extLst>
          </p:cNvPr>
          <p:cNvCxnSpPr>
            <a:cxnSpLocks/>
          </p:cNvCxnSpPr>
          <p:nvPr/>
        </p:nvCxnSpPr>
        <p:spPr>
          <a:xfrm>
            <a:off x="659257" y="4762724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740012BD-FFDD-09DF-9829-B8160F5B7FC4}"/>
              </a:ext>
            </a:extLst>
          </p:cNvPr>
          <p:cNvSpPr txBox="1"/>
          <p:nvPr/>
        </p:nvSpPr>
        <p:spPr>
          <a:xfrm rot="20726702">
            <a:off x="889135" y="820987"/>
            <a:ext cx="5248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dirty="0">
                <a:solidFill>
                  <a:srgbClr val="FF0000"/>
                </a:solidFill>
              </a:rPr>
              <a:t>The complete tree from which the template was made</a:t>
            </a:r>
          </a:p>
        </p:txBody>
      </p:sp>
    </p:spTree>
    <p:extLst>
      <p:ext uri="{BB962C8B-B14F-4D97-AF65-F5344CB8AC3E}">
        <p14:creationId xmlns:p14="http://schemas.microsoft.com/office/powerpoint/2010/main" val="333660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0BE10E7-65D0-6DD5-9DF7-48E48F6762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01" y="-174668"/>
            <a:ext cx="9177253" cy="5787148"/>
          </a:xfrm>
          <a:prstGeom prst="rect">
            <a:avLst/>
          </a:prstGeom>
        </p:spPr>
      </p:pic>
      <p:sp>
        <p:nvSpPr>
          <p:cNvPr id="89" name="TextBox 88"/>
          <p:cNvSpPr txBox="1"/>
          <p:nvPr/>
        </p:nvSpPr>
        <p:spPr>
          <a:xfrm>
            <a:off x="120626" y="1797165"/>
            <a:ext cx="566181" cy="7425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Patrick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 </a:t>
            </a:r>
          </a:p>
          <a:p>
            <a:pPr algn="ctr"/>
            <a:r>
              <a:rPr lang="en-US" sz="600" b="1" dirty="0"/>
              <a:t>1837 – 1911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  <a:p>
            <a:pPr algn="ctr"/>
            <a:endParaRPr lang="en-US" sz="825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6206" y="1798500"/>
            <a:ext cx="76411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Honoria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Connell</a:t>
            </a:r>
          </a:p>
          <a:p>
            <a:pPr algn="ctr"/>
            <a:r>
              <a:rPr lang="en-US" sz="600" b="1" dirty="0"/>
              <a:t>1835 – 1887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662BCD8B-7490-694B-A263-61F4AB06239B}"/>
              </a:ext>
            </a:extLst>
          </p:cNvPr>
          <p:cNvSpPr txBox="1"/>
          <p:nvPr/>
        </p:nvSpPr>
        <p:spPr>
          <a:xfrm>
            <a:off x="-221863" y="1279279"/>
            <a:ext cx="94288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  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 </a:t>
            </a:r>
            <a:r>
              <a:rPr lang="en-US" sz="600" b="1" dirty="0"/>
              <a:t>1788 - 1861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DC1AC92-B4E2-0648-A3B2-1D123C451DD7}"/>
              </a:ext>
            </a:extLst>
          </p:cNvPr>
          <p:cNvGrpSpPr/>
          <p:nvPr/>
        </p:nvGrpSpPr>
        <p:grpSpPr>
          <a:xfrm>
            <a:off x="389721" y="1414782"/>
            <a:ext cx="161869" cy="418164"/>
            <a:chOff x="4218937" y="244055"/>
            <a:chExt cx="161869" cy="158817"/>
          </a:xfrm>
        </p:grpSpPr>
        <p:cxnSp>
          <p:nvCxnSpPr>
            <p:cNvPr id="192" name="Straight Connector 191">
              <a:extLst>
                <a:ext uri="{FF2B5EF4-FFF2-40B4-BE49-F238E27FC236}">
                  <a16:creationId xmlns:a16="http://schemas.microsoft.com/office/drawing/2014/main" id="{7A4BC5D1-1684-E343-8DC5-3084EF0254D9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>
              <a:extLst>
                <a:ext uri="{FF2B5EF4-FFF2-40B4-BE49-F238E27FC236}">
                  <a16:creationId xmlns:a16="http://schemas.microsoft.com/office/drawing/2014/main" id="{8519D281-449C-3348-B373-12E75FF849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16DF6288-C830-7A47-A115-59B869134033}"/>
              </a:ext>
            </a:extLst>
          </p:cNvPr>
          <p:cNvSpPr txBox="1"/>
          <p:nvPr/>
        </p:nvSpPr>
        <p:spPr>
          <a:xfrm>
            <a:off x="345085" y="2411942"/>
            <a:ext cx="100008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P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Foley </a:t>
            </a:r>
          </a:p>
          <a:p>
            <a:pPr algn="ctr"/>
            <a:r>
              <a:rPr lang="en-US" sz="600" b="1" dirty="0"/>
              <a:t>1868 – 1947</a:t>
            </a:r>
          </a:p>
          <a:p>
            <a:pPr algn="ctr"/>
            <a:r>
              <a:rPr lang="en-US" sz="600" dirty="0"/>
              <a:t>Gortnagree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0D0A2D2-8E7E-6844-B385-378A9FDA0D2C}"/>
              </a:ext>
            </a:extLst>
          </p:cNvPr>
          <p:cNvSpPr txBox="1"/>
          <p:nvPr/>
        </p:nvSpPr>
        <p:spPr>
          <a:xfrm>
            <a:off x="1672154" y="2414635"/>
            <a:ext cx="805083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Mary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/>
              <a:t>1872 – 1960</a:t>
            </a:r>
          </a:p>
          <a:p>
            <a:pPr algn="ctr"/>
            <a:r>
              <a:rPr lang="en-US" sz="600" dirty="0"/>
              <a:t>Lower Carhan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6C4C8FF-E75F-5449-95D4-C5F33C2BB050}"/>
              </a:ext>
            </a:extLst>
          </p:cNvPr>
          <p:cNvSpPr txBox="1"/>
          <p:nvPr/>
        </p:nvSpPr>
        <p:spPr>
          <a:xfrm>
            <a:off x="935585" y="3020624"/>
            <a:ext cx="1082348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Maurice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Foley</a:t>
            </a:r>
          </a:p>
          <a:p>
            <a:pPr algn="ctr"/>
            <a:r>
              <a:rPr lang="en-US" sz="600" b="1" dirty="0"/>
              <a:t>1908 – 1989</a:t>
            </a:r>
          </a:p>
          <a:p>
            <a:pPr algn="ctr"/>
            <a:r>
              <a:rPr lang="en-US" sz="600" dirty="0"/>
              <a:t>Gortnagree and Caherciveen</a:t>
            </a:r>
          </a:p>
          <a:p>
            <a:pPr algn="ctr"/>
            <a:r>
              <a:rPr lang="en-US" sz="600" dirty="0"/>
              <a:t>Co. Kerry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E126174B-359F-624A-86D0-FA5EA08E1622}"/>
              </a:ext>
            </a:extLst>
          </p:cNvPr>
          <p:cNvSpPr txBox="1"/>
          <p:nvPr/>
        </p:nvSpPr>
        <p:spPr>
          <a:xfrm>
            <a:off x="2289366" y="3618584"/>
            <a:ext cx="7745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Foley</a:t>
            </a:r>
          </a:p>
          <a:p>
            <a:pPr algn="ctr"/>
            <a:r>
              <a:rPr lang="en-US" sz="600" b="1" dirty="0"/>
              <a:t>1944</a:t>
            </a:r>
          </a:p>
          <a:p>
            <a:pPr algn="ctr"/>
            <a:r>
              <a:rPr lang="en-US" sz="600" dirty="0"/>
              <a:t>Clontarf</a:t>
            </a:r>
          </a:p>
          <a:p>
            <a:pPr algn="ctr"/>
            <a:r>
              <a:rPr lang="en-US" sz="600" dirty="0"/>
              <a:t>Dublin</a:t>
            </a:r>
          </a:p>
          <a:p>
            <a:pPr algn="ctr"/>
            <a:endParaRPr lang="en-US" sz="600" b="1" dirty="0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333E09DC-9A07-DF47-B24F-206FC350C4CB}"/>
              </a:ext>
            </a:extLst>
          </p:cNvPr>
          <p:cNvSpPr txBox="1"/>
          <p:nvPr/>
        </p:nvSpPr>
        <p:spPr>
          <a:xfrm>
            <a:off x="6768035" y="3612608"/>
            <a:ext cx="9268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Aileen O’Mahony</a:t>
            </a:r>
          </a:p>
          <a:p>
            <a:pPr algn="ctr"/>
            <a:r>
              <a:rPr lang="en-US" sz="600" b="1" dirty="0"/>
              <a:t>1945</a:t>
            </a:r>
          </a:p>
          <a:p>
            <a:pPr algn="ctr"/>
            <a:r>
              <a:rPr lang="en-US" sz="600" dirty="0"/>
              <a:t>Malone</a:t>
            </a:r>
          </a:p>
          <a:p>
            <a:pPr algn="ctr"/>
            <a:r>
              <a:rPr lang="en-US" sz="600" dirty="0"/>
              <a:t>Belfast</a:t>
            </a:r>
          </a:p>
          <a:p>
            <a:pPr algn="ctr"/>
            <a:endParaRPr lang="en-US" sz="600" b="1" dirty="0"/>
          </a:p>
        </p:txBody>
      </p:sp>
      <p:cxnSp>
        <p:nvCxnSpPr>
          <p:cNvPr id="271" name="Straight Connector 270">
            <a:extLst>
              <a:ext uri="{FF2B5EF4-FFF2-40B4-BE49-F238E27FC236}">
                <a16:creationId xmlns:a16="http://schemas.microsoft.com/office/drawing/2014/main" id="{61D40CD5-D9F3-A642-A901-03DBBFA3B429}"/>
              </a:ext>
            </a:extLst>
          </p:cNvPr>
          <p:cNvCxnSpPr>
            <a:cxnSpLocks/>
          </p:cNvCxnSpPr>
          <p:nvPr/>
        </p:nvCxnSpPr>
        <p:spPr>
          <a:xfrm>
            <a:off x="3017204" y="3762699"/>
            <a:ext cx="3750831" cy="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850C4392-421F-474A-9A77-BA8B487B9C62}"/>
              </a:ext>
            </a:extLst>
          </p:cNvPr>
          <p:cNvCxnSpPr>
            <a:cxnSpLocks/>
          </p:cNvCxnSpPr>
          <p:nvPr/>
        </p:nvCxnSpPr>
        <p:spPr>
          <a:xfrm>
            <a:off x="3461526" y="3761463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8428079B-9746-4B46-A563-FA6FD45E5AE1}"/>
              </a:ext>
            </a:extLst>
          </p:cNvPr>
          <p:cNvCxnSpPr>
            <a:cxnSpLocks/>
          </p:cNvCxnSpPr>
          <p:nvPr/>
        </p:nvCxnSpPr>
        <p:spPr>
          <a:xfrm>
            <a:off x="4775694" y="375774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04C7916B-72C5-F14E-ACD5-750A9D184087}"/>
              </a:ext>
            </a:extLst>
          </p:cNvPr>
          <p:cNvCxnSpPr>
            <a:cxnSpLocks/>
          </p:cNvCxnSpPr>
          <p:nvPr/>
        </p:nvCxnSpPr>
        <p:spPr>
          <a:xfrm>
            <a:off x="6227179" y="3757746"/>
            <a:ext cx="0" cy="139050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2" name="TextBox 291">
            <a:extLst>
              <a:ext uri="{FF2B5EF4-FFF2-40B4-BE49-F238E27FC236}">
                <a16:creationId xmlns:a16="http://schemas.microsoft.com/office/drawing/2014/main" id="{B4DE0777-8BCF-DC44-98DB-532AA2898702}"/>
              </a:ext>
            </a:extLst>
          </p:cNvPr>
          <p:cNvSpPr txBox="1"/>
          <p:nvPr/>
        </p:nvSpPr>
        <p:spPr>
          <a:xfrm>
            <a:off x="5863629" y="3887127"/>
            <a:ext cx="760143" cy="1227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Clare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5/4/81</a:t>
            </a:r>
          </a:p>
          <a:p>
            <a:pPr algn="ctr"/>
            <a:r>
              <a:rPr lang="en-US" sz="825" b="1" dirty="0"/>
              <a:t>CP</a:t>
            </a:r>
          </a:p>
          <a:p>
            <a:pPr algn="ctr"/>
            <a:r>
              <a:rPr lang="en-US" sz="825" b="1" dirty="0"/>
              <a:t>Karol</a:t>
            </a:r>
          </a:p>
          <a:p>
            <a:pPr algn="ctr"/>
            <a:r>
              <a:rPr lang="en-US" sz="825" b="1" dirty="0"/>
              <a:t>Wątroba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Yan Wątroba</a:t>
            </a:r>
          </a:p>
          <a:p>
            <a:pPr algn="ctr"/>
            <a:r>
              <a:rPr lang="en-US" sz="825" b="1" dirty="0"/>
              <a:t> </a:t>
            </a:r>
            <a:r>
              <a:rPr lang="en-US" sz="800" dirty="0"/>
              <a:t>13/10/23</a:t>
            </a:r>
          </a:p>
        </p:txBody>
      </p:sp>
      <p:sp>
        <p:nvSpPr>
          <p:cNvPr id="293" name="TextBox 292">
            <a:extLst>
              <a:ext uri="{FF2B5EF4-FFF2-40B4-BE49-F238E27FC236}">
                <a16:creationId xmlns:a16="http://schemas.microsoft.com/office/drawing/2014/main" id="{29C3165F-8668-9949-B059-D3F5F9DACAAF}"/>
              </a:ext>
            </a:extLst>
          </p:cNvPr>
          <p:cNvSpPr txBox="1"/>
          <p:nvPr/>
        </p:nvSpPr>
        <p:spPr>
          <a:xfrm>
            <a:off x="4444831" y="3887067"/>
            <a:ext cx="668773" cy="12234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Kate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2/9/78</a:t>
            </a:r>
          </a:p>
          <a:p>
            <a:pPr algn="ctr"/>
            <a:r>
              <a:rPr lang="en-US" sz="825" b="1" dirty="0"/>
              <a:t>M</a:t>
            </a:r>
          </a:p>
          <a:p>
            <a:pPr algn="ctr"/>
            <a:r>
              <a:rPr lang="en-US" sz="825" b="1" dirty="0"/>
              <a:t>Jose</a:t>
            </a:r>
          </a:p>
          <a:p>
            <a:pPr algn="ctr"/>
            <a:r>
              <a:rPr lang="en-US" sz="825" b="1" dirty="0"/>
              <a:t>Carruiterro</a:t>
            </a:r>
          </a:p>
          <a:p>
            <a:pPr algn="ctr"/>
            <a:endParaRPr lang="en-US" sz="825" b="1" dirty="0"/>
          </a:p>
          <a:p>
            <a:pPr algn="ctr"/>
            <a:r>
              <a:rPr lang="en-US" sz="825" b="1" dirty="0"/>
              <a:t>Cataleya </a:t>
            </a:r>
          </a:p>
          <a:p>
            <a:pPr algn="ctr"/>
            <a:r>
              <a:rPr lang="en-US" sz="800" dirty="0"/>
              <a:t>12/7/12</a:t>
            </a:r>
          </a:p>
        </p:txBody>
      </p:sp>
      <p:sp>
        <p:nvSpPr>
          <p:cNvPr id="294" name="TextBox 293">
            <a:extLst>
              <a:ext uri="{FF2B5EF4-FFF2-40B4-BE49-F238E27FC236}">
                <a16:creationId xmlns:a16="http://schemas.microsoft.com/office/drawing/2014/main" id="{D1081D60-16ED-344C-AB87-45916A0FE8AF}"/>
              </a:ext>
            </a:extLst>
          </p:cNvPr>
          <p:cNvSpPr txBox="1"/>
          <p:nvPr/>
        </p:nvSpPr>
        <p:spPr>
          <a:xfrm>
            <a:off x="3200500" y="3889138"/>
            <a:ext cx="538930" cy="473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/>
              <a:t>Paul</a:t>
            </a:r>
          </a:p>
          <a:p>
            <a:pPr algn="ctr"/>
            <a:r>
              <a:rPr lang="en-US" sz="800" b="1" dirty="0"/>
              <a:t>Foley</a:t>
            </a:r>
          </a:p>
          <a:p>
            <a:pPr algn="ctr"/>
            <a:r>
              <a:rPr lang="en-US" sz="825" dirty="0"/>
              <a:t>29/4/74</a:t>
            </a:r>
          </a:p>
        </p:txBody>
      </p: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7F87F36C-8B77-8C4B-8868-4758A78C41C3}"/>
              </a:ext>
            </a:extLst>
          </p:cNvPr>
          <p:cNvCxnSpPr>
            <a:cxnSpLocks/>
          </p:cNvCxnSpPr>
          <p:nvPr/>
        </p:nvCxnSpPr>
        <p:spPr>
          <a:xfrm>
            <a:off x="4760489" y="4688472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A224681C-CF62-B643-B576-338B032D660D}"/>
              </a:ext>
            </a:extLst>
          </p:cNvPr>
          <p:cNvCxnSpPr>
            <a:cxnSpLocks/>
          </p:cNvCxnSpPr>
          <p:nvPr/>
        </p:nvCxnSpPr>
        <p:spPr>
          <a:xfrm>
            <a:off x="6216336" y="4688059"/>
            <a:ext cx="0" cy="99345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EBED7568-EBB4-7643-BA79-B7640AEFDD0F}"/>
              </a:ext>
            </a:extLst>
          </p:cNvPr>
          <p:cNvSpPr txBox="1"/>
          <p:nvPr/>
        </p:nvSpPr>
        <p:spPr>
          <a:xfrm>
            <a:off x="219054" y="1279678"/>
            <a:ext cx="95273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Kate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Riordan 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 </a:t>
            </a:r>
            <a:r>
              <a:rPr lang="en-US" sz="600" b="1" dirty="0"/>
              <a:t>1788 - 1878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EA69649D-6F59-5A4D-ABEF-F8CE4CD8EE7E}"/>
              </a:ext>
            </a:extLst>
          </p:cNvPr>
          <p:cNvSpPr txBox="1"/>
          <p:nvPr/>
        </p:nvSpPr>
        <p:spPr>
          <a:xfrm>
            <a:off x="838556" y="1278740"/>
            <a:ext cx="6807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Cornelius Connell</a:t>
            </a:r>
          </a:p>
          <a:p>
            <a:pPr algn="ctr"/>
            <a:r>
              <a:rPr lang="en-US" sz="600" dirty="0" err="1"/>
              <a:t>Ballycarbery</a:t>
            </a:r>
            <a:endParaRPr lang="en-US" sz="600" dirty="0"/>
          </a:p>
          <a:p>
            <a:pPr algn="ctr"/>
            <a:r>
              <a:rPr lang="en-US" sz="600" dirty="0"/>
              <a:t>Co. Kerry</a:t>
            </a:r>
          </a:p>
          <a:p>
            <a:pPr algn="ctr"/>
            <a:endParaRPr lang="en-US" sz="800" b="1" dirty="0">
              <a:solidFill>
                <a:srgbClr val="0000FF"/>
              </a:solidFill>
            </a:endParaRPr>
          </a:p>
        </p:txBody>
      </p: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02E40D28-8B82-5B43-B75C-605A8299CD63}"/>
              </a:ext>
            </a:extLst>
          </p:cNvPr>
          <p:cNvGrpSpPr/>
          <p:nvPr/>
        </p:nvGrpSpPr>
        <p:grpSpPr>
          <a:xfrm>
            <a:off x="630136" y="1977754"/>
            <a:ext cx="422838" cy="398863"/>
            <a:chOff x="4218937" y="244055"/>
            <a:chExt cx="161869" cy="158817"/>
          </a:xfrm>
        </p:grpSpPr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773BDE3E-FB0C-2540-B723-1E5E12E5FA0D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08A7D13C-096E-3C46-A944-F78D8DE7F0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id="{E981C19C-65E2-1042-AF08-1A14D4788B5B}"/>
              </a:ext>
            </a:extLst>
          </p:cNvPr>
          <p:cNvSpPr txBox="1"/>
          <p:nvPr/>
        </p:nvSpPr>
        <p:spPr>
          <a:xfrm>
            <a:off x="1186302" y="1282558"/>
            <a:ext cx="91858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Quinn</a:t>
            </a:r>
          </a:p>
        </p:txBody>
      </p:sp>
      <p:grpSp>
        <p:nvGrpSpPr>
          <p:cNvPr id="202" name="Group 201">
            <a:extLst>
              <a:ext uri="{FF2B5EF4-FFF2-40B4-BE49-F238E27FC236}">
                <a16:creationId xmlns:a16="http://schemas.microsoft.com/office/drawing/2014/main" id="{4E925DC8-B6E6-B841-8799-CBEBE417D932}"/>
              </a:ext>
            </a:extLst>
          </p:cNvPr>
          <p:cNvGrpSpPr/>
          <p:nvPr/>
        </p:nvGrpSpPr>
        <p:grpSpPr>
          <a:xfrm>
            <a:off x="1368556" y="1447114"/>
            <a:ext cx="161869" cy="385832"/>
            <a:chOff x="4218937" y="244055"/>
            <a:chExt cx="161869" cy="158817"/>
          </a:xfrm>
        </p:grpSpPr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73F7C2AE-B18B-C44B-9D0D-FC91C9EC4EB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>
              <a:extLst>
                <a:ext uri="{FF2B5EF4-FFF2-40B4-BE49-F238E27FC236}">
                  <a16:creationId xmlns:a16="http://schemas.microsoft.com/office/drawing/2014/main" id="{E981C122-06E0-E941-8B79-10620A7567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7" name="Group 206">
            <a:extLst>
              <a:ext uri="{FF2B5EF4-FFF2-40B4-BE49-F238E27FC236}">
                <a16:creationId xmlns:a16="http://schemas.microsoft.com/office/drawing/2014/main" id="{E31EAAAC-79CE-2F44-8E1E-EDA05223E7B2}"/>
              </a:ext>
            </a:extLst>
          </p:cNvPr>
          <p:cNvGrpSpPr/>
          <p:nvPr/>
        </p:nvGrpSpPr>
        <p:grpSpPr>
          <a:xfrm>
            <a:off x="1993363" y="1969004"/>
            <a:ext cx="170618" cy="451039"/>
            <a:chOff x="4218937" y="244055"/>
            <a:chExt cx="161869" cy="158817"/>
          </a:xfrm>
        </p:grpSpPr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154D381D-87AC-4D47-867F-8CB566638A33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ADC44EAE-53CF-D742-876E-76F9A6C419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CBDC213D-59E7-824A-A7DD-1D9EF7D54A25}"/>
              </a:ext>
            </a:extLst>
          </p:cNvPr>
          <p:cNvGrpSpPr/>
          <p:nvPr/>
        </p:nvGrpSpPr>
        <p:grpSpPr>
          <a:xfrm>
            <a:off x="5558201" y="1958392"/>
            <a:ext cx="437725" cy="483321"/>
            <a:chOff x="4218937" y="245833"/>
            <a:chExt cx="161869" cy="158817"/>
          </a:xfrm>
        </p:grpSpPr>
        <p:cxnSp>
          <p:nvCxnSpPr>
            <p:cNvPr id="212" name="Straight Connector 211">
              <a:extLst>
                <a:ext uri="{FF2B5EF4-FFF2-40B4-BE49-F238E27FC236}">
                  <a16:creationId xmlns:a16="http://schemas.microsoft.com/office/drawing/2014/main" id="{EEC34488-99EC-1648-8BDC-8CA35C73CF9F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5833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>
              <a:extLst>
                <a:ext uri="{FF2B5EF4-FFF2-40B4-BE49-F238E27FC236}">
                  <a16:creationId xmlns:a16="http://schemas.microsoft.com/office/drawing/2014/main" id="{F8DEE745-EC5A-874B-88D7-F642BAEFFD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8AC81CD6-E27D-FB49-8069-90275039F597}"/>
              </a:ext>
            </a:extLst>
          </p:cNvPr>
          <p:cNvSpPr txBox="1"/>
          <p:nvPr/>
        </p:nvSpPr>
        <p:spPr>
          <a:xfrm>
            <a:off x="1503987" y="1798976"/>
            <a:ext cx="6259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/>
              <a:t>d.c.1909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7E50FFAA-A82B-4A44-B9CA-044C7D0EF5A8}"/>
              </a:ext>
            </a:extLst>
          </p:cNvPr>
          <p:cNvSpPr txBox="1"/>
          <p:nvPr/>
        </p:nvSpPr>
        <p:spPr>
          <a:xfrm>
            <a:off x="1994327" y="1801806"/>
            <a:ext cx="61499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1872 – 1960</a:t>
            </a:r>
          </a:p>
        </p:txBody>
      </p:sp>
      <p:grpSp>
        <p:nvGrpSpPr>
          <p:cNvPr id="216" name="Group 215">
            <a:extLst>
              <a:ext uri="{FF2B5EF4-FFF2-40B4-BE49-F238E27FC236}">
                <a16:creationId xmlns:a16="http://schemas.microsoft.com/office/drawing/2014/main" id="{F6718491-5665-E84C-B3FD-BE80B7D6E2A5}"/>
              </a:ext>
            </a:extLst>
          </p:cNvPr>
          <p:cNvGrpSpPr/>
          <p:nvPr/>
        </p:nvGrpSpPr>
        <p:grpSpPr>
          <a:xfrm>
            <a:off x="1163830" y="2585172"/>
            <a:ext cx="633974" cy="398863"/>
            <a:chOff x="4218937" y="244055"/>
            <a:chExt cx="161869" cy="158817"/>
          </a:xfrm>
        </p:grpSpPr>
        <p:cxnSp>
          <p:nvCxnSpPr>
            <p:cNvPr id="217" name="Straight Connector 216">
              <a:extLst>
                <a:ext uri="{FF2B5EF4-FFF2-40B4-BE49-F238E27FC236}">
                  <a16:creationId xmlns:a16="http://schemas.microsoft.com/office/drawing/2014/main" id="{515FD598-28C5-104C-ACC8-92E3094DE1EE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>
              <a:extLst>
                <a:ext uri="{FF2B5EF4-FFF2-40B4-BE49-F238E27FC236}">
                  <a16:creationId xmlns:a16="http://schemas.microsoft.com/office/drawing/2014/main" id="{B2461F14-5105-6B41-B080-DF6CEE7C6A0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3" name="TextBox 302">
            <a:extLst>
              <a:ext uri="{FF2B5EF4-FFF2-40B4-BE49-F238E27FC236}">
                <a16:creationId xmlns:a16="http://schemas.microsoft.com/office/drawing/2014/main" id="{6B88D043-F259-5F4F-9AA7-BA9E59B83CF6}"/>
              </a:ext>
            </a:extLst>
          </p:cNvPr>
          <p:cNvSpPr txBox="1"/>
          <p:nvPr/>
        </p:nvSpPr>
        <p:spPr>
          <a:xfrm>
            <a:off x="2984995" y="2413664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Rose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1878 – 1960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814AF51A-2CF8-2240-900B-6F401EB69268}"/>
              </a:ext>
            </a:extLst>
          </p:cNvPr>
          <p:cNvSpPr txBox="1"/>
          <p:nvPr/>
        </p:nvSpPr>
        <p:spPr>
          <a:xfrm>
            <a:off x="3536528" y="3020624"/>
            <a:ext cx="777777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Anna (Nancy)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Mahon</a:t>
            </a:r>
          </a:p>
          <a:p>
            <a:pPr algn="ctr"/>
            <a:r>
              <a:rPr lang="en-US" sz="600" b="1" dirty="0"/>
              <a:t>1905 – 1984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CDC07A3E-5E06-BD4B-8FB2-8E15A87C79C4}"/>
              </a:ext>
            </a:extLst>
          </p:cNvPr>
          <p:cNvSpPr txBox="1"/>
          <p:nvPr/>
        </p:nvSpPr>
        <p:spPr>
          <a:xfrm>
            <a:off x="4224373" y="2421821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1871 – 1919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BAD4518E-0647-B040-8BA5-171D58A4FCBC}"/>
              </a:ext>
            </a:extLst>
          </p:cNvPr>
          <p:cNvSpPr txBox="1"/>
          <p:nvPr/>
        </p:nvSpPr>
        <p:spPr>
          <a:xfrm>
            <a:off x="2475283" y="1799786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Michael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1837 – 1919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4D603996-520E-0041-A743-50CDDE78D9B0}"/>
              </a:ext>
            </a:extLst>
          </p:cNvPr>
          <p:cNvSpPr txBox="1"/>
          <p:nvPr/>
        </p:nvSpPr>
        <p:spPr>
          <a:xfrm>
            <a:off x="3678202" y="2435578"/>
            <a:ext cx="3549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1900</a:t>
            </a: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BC022B8D-E32A-CB42-8FFC-074F6889B890}"/>
              </a:ext>
            </a:extLst>
          </p:cNvPr>
          <p:cNvSpPr txBox="1"/>
          <p:nvPr/>
        </p:nvSpPr>
        <p:spPr>
          <a:xfrm>
            <a:off x="3491689" y="1802580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/>
              <a:t>1839 – 1909</a:t>
            </a:r>
          </a:p>
          <a:p>
            <a:pPr algn="ctr"/>
            <a:r>
              <a:rPr lang="en-US" sz="600" dirty="0"/>
              <a:t>Moat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grpSp>
        <p:nvGrpSpPr>
          <p:cNvPr id="311" name="Group 310">
            <a:extLst>
              <a:ext uri="{FF2B5EF4-FFF2-40B4-BE49-F238E27FC236}">
                <a16:creationId xmlns:a16="http://schemas.microsoft.com/office/drawing/2014/main" id="{D54EBCB5-6432-F84A-84E8-A489706A65FB}"/>
              </a:ext>
            </a:extLst>
          </p:cNvPr>
          <p:cNvGrpSpPr/>
          <p:nvPr/>
        </p:nvGrpSpPr>
        <p:grpSpPr>
          <a:xfrm>
            <a:off x="2935221" y="1980995"/>
            <a:ext cx="644889" cy="438810"/>
            <a:chOff x="3931553" y="774216"/>
            <a:chExt cx="224292" cy="324377"/>
          </a:xfrm>
        </p:grpSpPr>
        <p:cxnSp>
          <p:nvCxnSpPr>
            <p:cNvPr id="312" name="Straight Connector 311">
              <a:extLst>
                <a:ext uri="{FF2B5EF4-FFF2-40B4-BE49-F238E27FC236}">
                  <a16:creationId xmlns:a16="http://schemas.microsoft.com/office/drawing/2014/main" id="{DD04C265-D415-8142-8818-0D53B9BE63BF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3" name="Straight Connector 312">
              <a:extLst>
                <a:ext uri="{FF2B5EF4-FFF2-40B4-BE49-F238E27FC236}">
                  <a16:creationId xmlns:a16="http://schemas.microsoft.com/office/drawing/2014/main" id="{EDDC59C7-E213-404B-8AA1-C5075D268081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74991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7443B9F4-CA25-624C-874B-BA05843E85E9}"/>
              </a:ext>
            </a:extLst>
          </p:cNvPr>
          <p:cNvGrpSpPr/>
          <p:nvPr/>
        </p:nvGrpSpPr>
        <p:grpSpPr>
          <a:xfrm>
            <a:off x="2171241" y="914014"/>
            <a:ext cx="194277" cy="339650"/>
            <a:chOff x="1305669" y="2740317"/>
            <a:chExt cx="3631974" cy="558247"/>
          </a:xfrm>
        </p:grpSpPr>
        <p:cxnSp>
          <p:nvCxnSpPr>
            <p:cNvPr id="317" name="Straight Connector 316">
              <a:extLst>
                <a:ext uri="{FF2B5EF4-FFF2-40B4-BE49-F238E27FC236}">
                  <a16:creationId xmlns:a16="http://schemas.microsoft.com/office/drawing/2014/main" id="{6CBD8CE2-1FE8-2D4F-9640-A6D1C973036A}"/>
                </a:ext>
              </a:extLst>
            </p:cNvPr>
            <p:cNvCxnSpPr>
              <a:cxnSpLocks/>
            </p:cNvCxnSpPr>
            <p:nvPr/>
          </p:nvCxnSpPr>
          <p:spPr>
            <a:xfrm>
              <a:off x="3183241" y="2746552"/>
              <a:ext cx="5257" cy="55201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8" name="Straight Connector 317">
              <a:extLst>
                <a:ext uri="{FF2B5EF4-FFF2-40B4-BE49-F238E27FC236}">
                  <a16:creationId xmlns:a16="http://schemas.microsoft.com/office/drawing/2014/main" id="{2CE2553C-C020-B442-840F-B781CB3DBE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5669" y="2740317"/>
              <a:ext cx="3631974" cy="623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EEB76630-E9B5-EA4C-A4F4-A5C51E45BBDD}"/>
              </a:ext>
            </a:extLst>
          </p:cNvPr>
          <p:cNvGrpSpPr/>
          <p:nvPr/>
        </p:nvGrpSpPr>
        <p:grpSpPr>
          <a:xfrm>
            <a:off x="3416815" y="2580565"/>
            <a:ext cx="881056" cy="398863"/>
            <a:chOff x="4218937" y="244055"/>
            <a:chExt cx="161869" cy="158817"/>
          </a:xfrm>
        </p:grpSpPr>
        <p:cxnSp>
          <p:nvCxnSpPr>
            <p:cNvPr id="323" name="Straight Connector 322">
              <a:extLst>
                <a:ext uri="{FF2B5EF4-FFF2-40B4-BE49-F238E27FC236}">
                  <a16:creationId xmlns:a16="http://schemas.microsoft.com/office/drawing/2014/main" id="{9C83E344-0745-F74C-9E64-6CB9B123E35A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4" name="Straight Connector 323">
              <a:extLst>
                <a:ext uri="{FF2B5EF4-FFF2-40B4-BE49-F238E27FC236}">
                  <a16:creationId xmlns:a16="http://schemas.microsoft.com/office/drawing/2014/main" id="{9C2B0477-5CE7-144A-92E5-6E09E72C56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5" name="TextBox 324">
            <a:extLst>
              <a:ext uri="{FF2B5EF4-FFF2-40B4-BE49-F238E27FC236}">
                <a16:creationId xmlns:a16="http://schemas.microsoft.com/office/drawing/2014/main" id="{C89134BF-1A72-214D-877A-8F4C2FF3F170}"/>
              </a:ext>
            </a:extLst>
          </p:cNvPr>
          <p:cNvSpPr txBox="1"/>
          <p:nvPr/>
        </p:nvSpPr>
        <p:spPr>
          <a:xfrm>
            <a:off x="1300761" y="2443733"/>
            <a:ext cx="3549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b="1" dirty="0"/>
              <a:t>1895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F215218A-866C-2D4D-B733-006A2DDC365F}"/>
              </a:ext>
            </a:extLst>
          </p:cNvPr>
          <p:cNvSpPr txBox="1"/>
          <p:nvPr/>
        </p:nvSpPr>
        <p:spPr>
          <a:xfrm>
            <a:off x="1988409" y="1279070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1791 – 1878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14BA57BE-2B5A-5A43-B3A5-A45ECA585143}"/>
              </a:ext>
            </a:extLst>
          </p:cNvPr>
          <p:cNvSpPr txBox="1"/>
          <p:nvPr/>
        </p:nvSpPr>
        <p:spPr>
          <a:xfrm>
            <a:off x="2781178" y="1279316"/>
            <a:ext cx="599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600" b="1" dirty="0"/>
              <a:t>1797-1864</a:t>
            </a:r>
          </a:p>
          <a:p>
            <a:pPr algn="ctr"/>
            <a:r>
              <a:rPr lang="en-US" sz="600" dirty="0"/>
              <a:t>Killycully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31" name="TextBox 330">
            <a:extLst>
              <a:ext uri="{FF2B5EF4-FFF2-40B4-BE49-F238E27FC236}">
                <a16:creationId xmlns:a16="http://schemas.microsoft.com/office/drawing/2014/main" id="{5C741BDB-DBBE-1846-95E7-46B147738293}"/>
              </a:ext>
            </a:extLst>
          </p:cNvPr>
          <p:cNvSpPr txBox="1"/>
          <p:nvPr/>
        </p:nvSpPr>
        <p:spPr>
          <a:xfrm>
            <a:off x="1766312" y="733765"/>
            <a:ext cx="529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Luke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McCabe</a:t>
            </a:r>
          </a:p>
          <a:p>
            <a:pPr algn="ctr"/>
            <a:r>
              <a:rPr lang="en-US" sz="600" b="1" dirty="0"/>
              <a:t>b. 1765</a:t>
            </a:r>
          </a:p>
          <a:p>
            <a:pPr algn="ctr"/>
            <a:r>
              <a:rPr lang="en-US" sz="600" dirty="0"/>
              <a:t>Kilbride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r>
              <a:rPr lang="en-US" sz="600" b="1" dirty="0"/>
              <a:t> </a:t>
            </a:r>
          </a:p>
        </p:txBody>
      </p:sp>
      <p:sp>
        <p:nvSpPr>
          <p:cNvPr id="332" name="TextBox 331">
            <a:extLst>
              <a:ext uri="{FF2B5EF4-FFF2-40B4-BE49-F238E27FC236}">
                <a16:creationId xmlns:a16="http://schemas.microsoft.com/office/drawing/2014/main" id="{0853CDB5-03EA-5D4B-990D-03029C208B4D}"/>
              </a:ext>
            </a:extLst>
          </p:cNvPr>
          <p:cNvSpPr txBox="1"/>
          <p:nvPr/>
        </p:nvSpPr>
        <p:spPr>
          <a:xfrm>
            <a:off x="2248218" y="734002"/>
            <a:ext cx="4940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Bridget</a:t>
            </a:r>
          </a:p>
          <a:p>
            <a:pPr algn="ctr"/>
            <a:r>
              <a:rPr lang="en-US" sz="600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600" b="1" dirty="0"/>
              <a:t>b. 1766</a:t>
            </a:r>
          </a:p>
        </p:txBody>
      </p:sp>
      <p:sp>
        <p:nvSpPr>
          <p:cNvPr id="333" name="TextBox 332">
            <a:extLst>
              <a:ext uri="{FF2B5EF4-FFF2-40B4-BE49-F238E27FC236}">
                <a16:creationId xmlns:a16="http://schemas.microsoft.com/office/drawing/2014/main" id="{A4E7F11D-7BD8-AF4F-BCC9-BF1EC2115140}"/>
              </a:ext>
            </a:extLst>
          </p:cNvPr>
          <p:cNvSpPr txBox="1"/>
          <p:nvPr/>
        </p:nvSpPr>
        <p:spPr>
          <a:xfrm>
            <a:off x="2624828" y="734958"/>
            <a:ext cx="4940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Owen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Colrick</a:t>
            </a:r>
          </a:p>
          <a:p>
            <a:pPr algn="ctr"/>
            <a:r>
              <a:rPr lang="en-US" sz="600" b="1" dirty="0"/>
              <a:t>b. 1765</a:t>
            </a:r>
          </a:p>
          <a:p>
            <a:pPr algn="ctr"/>
            <a:r>
              <a:rPr lang="en-US" sz="600" dirty="0"/>
              <a:t>Killycully</a:t>
            </a:r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8A71B2E-B9D6-1444-8053-BD92F7220D26}"/>
              </a:ext>
            </a:extLst>
          </p:cNvPr>
          <p:cNvSpPr txBox="1"/>
          <p:nvPr/>
        </p:nvSpPr>
        <p:spPr>
          <a:xfrm>
            <a:off x="3005806" y="734535"/>
            <a:ext cx="61106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?</a:t>
            </a:r>
          </a:p>
          <a:p>
            <a:pPr algn="ctr"/>
            <a:r>
              <a:rPr lang="en-US" sz="600" b="1" dirty="0"/>
              <a:t>b. 1773</a:t>
            </a:r>
          </a:p>
        </p:txBody>
      </p:sp>
      <p:grpSp>
        <p:nvGrpSpPr>
          <p:cNvPr id="335" name="Group 334">
            <a:extLst>
              <a:ext uri="{FF2B5EF4-FFF2-40B4-BE49-F238E27FC236}">
                <a16:creationId xmlns:a16="http://schemas.microsoft.com/office/drawing/2014/main" id="{19BF585D-E85C-A64D-8639-5813D7879C57}"/>
              </a:ext>
            </a:extLst>
          </p:cNvPr>
          <p:cNvGrpSpPr/>
          <p:nvPr/>
        </p:nvGrpSpPr>
        <p:grpSpPr>
          <a:xfrm>
            <a:off x="3017204" y="909188"/>
            <a:ext cx="144892" cy="365814"/>
            <a:chOff x="3931553" y="774216"/>
            <a:chExt cx="224292" cy="310441"/>
          </a:xfrm>
        </p:grpSpPr>
        <p:cxnSp>
          <p:nvCxnSpPr>
            <p:cNvPr id="336" name="Straight Connector 335">
              <a:extLst>
                <a:ext uri="{FF2B5EF4-FFF2-40B4-BE49-F238E27FC236}">
                  <a16:creationId xmlns:a16="http://schemas.microsoft.com/office/drawing/2014/main" id="{B7A4E474-BF86-7046-9E1F-CFD636E6595A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7" name="Straight Connector 336">
              <a:extLst>
                <a:ext uri="{FF2B5EF4-FFF2-40B4-BE49-F238E27FC236}">
                  <a16:creationId xmlns:a16="http://schemas.microsoft.com/office/drawing/2014/main" id="{D36A4CC0-514C-BC43-9678-142100A5AA21}"/>
                </a:ext>
              </a:extLst>
            </p:cNvPr>
            <p:cNvCxnSpPr/>
            <p:nvPr/>
          </p:nvCxnSpPr>
          <p:spPr>
            <a:xfrm flipH="1">
              <a:off x="4041256" y="782032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8" name="Group 347">
            <a:extLst>
              <a:ext uri="{FF2B5EF4-FFF2-40B4-BE49-F238E27FC236}">
                <a16:creationId xmlns:a16="http://schemas.microsoft.com/office/drawing/2014/main" id="{57A739BA-D6D0-FE43-8A80-892D47E63B17}"/>
              </a:ext>
            </a:extLst>
          </p:cNvPr>
          <p:cNvGrpSpPr/>
          <p:nvPr/>
        </p:nvGrpSpPr>
        <p:grpSpPr>
          <a:xfrm>
            <a:off x="2477237" y="1466358"/>
            <a:ext cx="419127" cy="357069"/>
            <a:chOff x="3931553" y="772705"/>
            <a:chExt cx="224292" cy="302625"/>
          </a:xfrm>
        </p:grpSpPr>
        <p:cxnSp>
          <p:nvCxnSpPr>
            <p:cNvPr id="349" name="Straight Connector 348">
              <a:extLst>
                <a:ext uri="{FF2B5EF4-FFF2-40B4-BE49-F238E27FC236}">
                  <a16:creationId xmlns:a16="http://schemas.microsoft.com/office/drawing/2014/main" id="{B2C94282-3C34-7B40-AC2C-9F0AC68885A5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Straight Connector 349">
              <a:extLst>
                <a:ext uri="{FF2B5EF4-FFF2-40B4-BE49-F238E27FC236}">
                  <a16:creationId xmlns:a16="http://schemas.microsoft.com/office/drawing/2014/main" id="{238D9490-EBE1-4449-A55C-BCAA677EE852}"/>
                </a:ext>
              </a:extLst>
            </p:cNvPr>
            <p:cNvCxnSpPr/>
            <p:nvPr/>
          </p:nvCxnSpPr>
          <p:spPr>
            <a:xfrm flipH="1">
              <a:off x="4047774" y="77270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4" name="TextBox 353">
            <a:extLst>
              <a:ext uri="{FF2B5EF4-FFF2-40B4-BE49-F238E27FC236}">
                <a16:creationId xmlns:a16="http://schemas.microsoft.com/office/drawing/2014/main" id="{B36AA3F1-6B4F-6E48-89AF-744FCBE79CFD}"/>
              </a:ext>
            </a:extLst>
          </p:cNvPr>
          <p:cNvSpPr txBox="1"/>
          <p:nvPr/>
        </p:nvSpPr>
        <p:spPr>
          <a:xfrm>
            <a:off x="3794170" y="1275629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/>
              <a:t>1791 – 1878</a:t>
            </a:r>
          </a:p>
          <a:p>
            <a:pPr algn="ctr"/>
            <a:r>
              <a:rPr lang="en-US" sz="600" dirty="0"/>
              <a:t>Moat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A9AA11FC-AED6-874D-AC02-B67CA6C0D669}"/>
              </a:ext>
            </a:extLst>
          </p:cNvPr>
          <p:cNvSpPr txBox="1"/>
          <p:nvPr/>
        </p:nvSpPr>
        <p:spPr>
          <a:xfrm>
            <a:off x="3272344" y="1276470"/>
            <a:ext cx="620683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Margaret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Fagan</a:t>
            </a:r>
          </a:p>
          <a:p>
            <a:pPr algn="ctr"/>
            <a:r>
              <a:rPr lang="en-US" sz="600" b="1" dirty="0"/>
              <a:t>1804 - 1874</a:t>
            </a:r>
          </a:p>
        </p:txBody>
      </p:sp>
      <p:sp>
        <p:nvSpPr>
          <p:cNvPr id="356" name="TextBox 355">
            <a:extLst>
              <a:ext uri="{FF2B5EF4-FFF2-40B4-BE49-F238E27FC236}">
                <a16:creationId xmlns:a16="http://schemas.microsoft.com/office/drawing/2014/main" id="{261A4746-5EB6-074E-A939-58AA2B550789}"/>
              </a:ext>
            </a:extLst>
          </p:cNvPr>
          <p:cNvSpPr txBox="1"/>
          <p:nvPr/>
        </p:nvSpPr>
        <p:spPr>
          <a:xfrm>
            <a:off x="4014862" y="738426"/>
            <a:ext cx="54829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Gibney</a:t>
            </a:r>
          </a:p>
          <a:p>
            <a:pPr algn="ctr"/>
            <a:r>
              <a:rPr lang="en-US" sz="600" b="1" dirty="0">
                <a:solidFill>
                  <a:srgbClr val="595959"/>
                </a:solidFill>
              </a:rPr>
              <a:t>1770 - 1835</a:t>
            </a: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B11DA26F-93B1-DA49-BD1D-9D47177F0856}"/>
              </a:ext>
            </a:extLst>
          </p:cNvPr>
          <p:cNvSpPr txBox="1"/>
          <p:nvPr/>
        </p:nvSpPr>
        <p:spPr>
          <a:xfrm>
            <a:off x="3533144" y="738426"/>
            <a:ext cx="596638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Margaret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Bowles</a:t>
            </a:r>
          </a:p>
          <a:p>
            <a:pPr algn="ctr"/>
            <a:r>
              <a:rPr lang="en-US" sz="600" b="1" dirty="0"/>
              <a:t>1765 - 1825</a:t>
            </a:r>
          </a:p>
        </p:txBody>
      </p: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9F23379-4431-8441-B2F9-0756D1167521}"/>
              </a:ext>
            </a:extLst>
          </p:cNvPr>
          <p:cNvGrpSpPr/>
          <p:nvPr/>
        </p:nvGrpSpPr>
        <p:grpSpPr>
          <a:xfrm>
            <a:off x="3722554" y="1460861"/>
            <a:ext cx="181687" cy="377495"/>
            <a:chOff x="6646642" y="1330019"/>
            <a:chExt cx="224290" cy="376482"/>
          </a:xfrm>
        </p:grpSpPr>
        <p:cxnSp>
          <p:nvCxnSpPr>
            <p:cNvPr id="360" name="Straight Connector 359">
              <a:extLst>
                <a:ext uri="{FF2B5EF4-FFF2-40B4-BE49-F238E27FC236}">
                  <a16:creationId xmlns:a16="http://schemas.microsoft.com/office/drawing/2014/main" id="{1FEE9CD8-55AE-F14F-B7D8-B059103A758E}"/>
                </a:ext>
              </a:extLst>
            </p:cNvPr>
            <p:cNvCxnSpPr>
              <a:cxnSpLocks/>
            </p:cNvCxnSpPr>
            <p:nvPr/>
          </p:nvCxnSpPr>
          <p:spPr>
            <a:xfrm>
              <a:off x="6767502" y="1330019"/>
              <a:ext cx="0" cy="37648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Straight Connector 360">
              <a:extLst>
                <a:ext uri="{FF2B5EF4-FFF2-40B4-BE49-F238E27FC236}">
                  <a16:creationId xmlns:a16="http://schemas.microsoft.com/office/drawing/2014/main" id="{A78A5974-4EB6-7E4B-875D-655D65D17F70}"/>
                </a:ext>
              </a:extLst>
            </p:cNvPr>
            <p:cNvCxnSpPr/>
            <p:nvPr/>
          </p:nvCxnSpPr>
          <p:spPr>
            <a:xfrm>
              <a:off x="6646642" y="1330647"/>
              <a:ext cx="224290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2" name="Group 361">
            <a:extLst>
              <a:ext uri="{FF2B5EF4-FFF2-40B4-BE49-F238E27FC236}">
                <a16:creationId xmlns:a16="http://schemas.microsoft.com/office/drawing/2014/main" id="{DEA0401C-EE85-7F42-9F10-B1A4C338B611}"/>
              </a:ext>
            </a:extLst>
          </p:cNvPr>
          <p:cNvGrpSpPr/>
          <p:nvPr/>
        </p:nvGrpSpPr>
        <p:grpSpPr>
          <a:xfrm>
            <a:off x="3991478" y="916253"/>
            <a:ext cx="148991" cy="348960"/>
            <a:chOff x="6540769" y="797495"/>
            <a:chExt cx="224292" cy="302625"/>
          </a:xfrm>
        </p:grpSpPr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5C6DECF3-626E-1A4C-9D4A-1A8D10861507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0DE22D52-1698-F44C-94F2-D43F01C8BBAD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1" name="TextBox 370">
            <a:extLst>
              <a:ext uri="{FF2B5EF4-FFF2-40B4-BE49-F238E27FC236}">
                <a16:creationId xmlns:a16="http://schemas.microsoft.com/office/drawing/2014/main" id="{A21914B1-E6A1-E440-A0FC-4D93BC6A82A9}"/>
              </a:ext>
            </a:extLst>
          </p:cNvPr>
          <p:cNvSpPr txBox="1"/>
          <p:nvPr/>
        </p:nvSpPr>
        <p:spPr>
          <a:xfrm>
            <a:off x="5044746" y="1805073"/>
            <a:ext cx="603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1842 – 1926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>
              <a:solidFill>
                <a:srgbClr val="000000"/>
              </a:solidFill>
            </a:endParaRP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2CE8B58E-78B8-AD45-A0DC-89C1217CA6FB}"/>
              </a:ext>
            </a:extLst>
          </p:cNvPr>
          <p:cNvSpPr txBox="1"/>
          <p:nvPr/>
        </p:nvSpPr>
        <p:spPr>
          <a:xfrm>
            <a:off x="5858149" y="1799146"/>
            <a:ext cx="5661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Sarah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Carroll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1843 – 1934</a:t>
            </a:r>
          </a:p>
          <a:p>
            <a:pPr algn="ctr"/>
            <a:r>
              <a:rPr lang="en-US" sz="600" dirty="0"/>
              <a:t>Newport</a:t>
            </a:r>
          </a:p>
          <a:p>
            <a:pPr algn="ctr"/>
            <a:r>
              <a:rPr lang="en-US" sz="600" dirty="0"/>
              <a:t>Wales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F2CC7B93-B688-EE49-9DE6-9C8C2093F265}"/>
              </a:ext>
            </a:extLst>
          </p:cNvPr>
          <p:cNvSpPr txBox="1"/>
          <p:nvPr/>
        </p:nvSpPr>
        <p:spPr>
          <a:xfrm>
            <a:off x="5605585" y="181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1865</a:t>
            </a:r>
          </a:p>
        </p:txBody>
      </p:sp>
      <p:sp>
        <p:nvSpPr>
          <p:cNvPr id="378" name="TextBox 377">
            <a:extLst>
              <a:ext uri="{FF2B5EF4-FFF2-40B4-BE49-F238E27FC236}">
                <a16:creationId xmlns:a16="http://schemas.microsoft.com/office/drawing/2014/main" id="{0C6B7C8D-E0B4-5D46-A7DD-EA5349352C68}"/>
              </a:ext>
            </a:extLst>
          </p:cNvPr>
          <p:cNvSpPr txBox="1"/>
          <p:nvPr/>
        </p:nvSpPr>
        <p:spPr>
          <a:xfrm>
            <a:off x="5453955" y="2420116"/>
            <a:ext cx="603050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Elizabeth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/>
              <a:t>1871 – 1913</a:t>
            </a:r>
          </a:p>
          <a:p>
            <a:pPr algn="ctr"/>
            <a:r>
              <a:rPr lang="en-US" sz="600" dirty="0"/>
              <a:t>St.Peter’s </a:t>
            </a:r>
          </a:p>
          <a:p>
            <a:pPr algn="ctr"/>
            <a:r>
              <a:rPr lang="en-US" sz="600" dirty="0"/>
              <a:t>Cork City</a:t>
            </a:r>
          </a:p>
        </p:txBody>
      </p:sp>
      <p:cxnSp>
        <p:nvCxnSpPr>
          <p:cNvPr id="389" name="Straight Connector 388">
            <a:extLst>
              <a:ext uri="{FF2B5EF4-FFF2-40B4-BE49-F238E27FC236}">
                <a16:creationId xmlns:a16="http://schemas.microsoft.com/office/drawing/2014/main" id="{7168C97A-1C4F-1747-A27A-B92898E7E5FD}"/>
              </a:ext>
            </a:extLst>
          </p:cNvPr>
          <p:cNvCxnSpPr/>
          <p:nvPr/>
        </p:nvCxnSpPr>
        <p:spPr>
          <a:xfrm>
            <a:off x="12269590" y="2374555"/>
            <a:ext cx="0" cy="21818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06" name="Group 405">
            <a:extLst>
              <a:ext uri="{FF2B5EF4-FFF2-40B4-BE49-F238E27FC236}">
                <a16:creationId xmlns:a16="http://schemas.microsoft.com/office/drawing/2014/main" id="{300C9E9F-5161-8B41-92F4-610578C0C5A7}"/>
              </a:ext>
            </a:extLst>
          </p:cNvPr>
          <p:cNvGrpSpPr/>
          <p:nvPr/>
        </p:nvGrpSpPr>
        <p:grpSpPr>
          <a:xfrm>
            <a:off x="5119012" y="1450353"/>
            <a:ext cx="159113" cy="322108"/>
            <a:chOff x="1886106" y="2255520"/>
            <a:chExt cx="221444" cy="184347"/>
          </a:xfrm>
        </p:grpSpPr>
        <p:cxnSp>
          <p:nvCxnSpPr>
            <p:cNvPr id="407" name="Straight Connector 406">
              <a:extLst>
                <a:ext uri="{FF2B5EF4-FFF2-40B4-BE49-F238E27FC236}">
                  <a16:creationId xmlns:a16="http://schemas.microsoft.com/office/drawing/2014/main" id="{5169FDAA-A714-5544-9623-A1ECD8BFF909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8" name="Straight Connector 407">
              <a:extLst>
                <a:ext uri="{FF2B5EF4-FFF2-40B4-BE49-F238E27FC236}">
                  <a16:creationId xmlns:a16="http://schemas.microsoft.com/office/drawing/2014/main" id="{FFD52229-9ADA-FA4B-A58C-55CA88A3D9B7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1" name="TextBox 410">
            <a:extLst>
              <a:ext uri="{FF2B5EF4-FFF2-40B4-BE49-F238E27FC236}">
                <a16:creationId xmlns:a16="http://schemas.microsoft.com/office/drawing/2014/main" id="{CE08C816-6F9B-6F42-B4DA-78A0226134C6}"/>
              </a:ext>
            </a:extLst>
          </p:cNvPr>
          <p:cNvSpPr txBox="1"/>
          <p:nvPr/>
        </p:nvSpPr>
        <p:spPr>
          <a:xfrm>
            <a:off x="5184150" y="1274394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Sarah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1813 – 1882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Cork City</a:t>
            </a:r>
          </a:p>
        </p:txBody>
      </p:sp>
      <p:sp>
        <p:nvSpPr>
          <p:cNvPr id="416" name="TextBox 415">
            <a:extLst>
              <a:ext uri="{FF2B5EF4-FFF2-40B4-BE49-F238E27FC236}">
                <a16:creationId xmlns:a16="http://schemas.microsoft.com/office/drawing/2014/main" id="{747C57F5-570D-6740-B80A-0515EBA04F7E}"/>
              </a:ext>
            </a:extLst>
          </p:cNvPr>
          <p:cNvSpPr txBox="1"/>
          <p:nvPr/>
        </p:nvSpPr>
        <p:spPr>
          <a:xfrm>
            <a:off x="5024753" y="130927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1840</a:t>
            </a:r>
          </a:p>
        </p:txBody>
      </p:sp>
      <p:sp>
        <p:nvSpPr>
          <p:cNvPr id="423" name="TextBox 422">
            <a:extLst>
              <a:ext uri="{FF2B5EF4-FFF2-40B4-BE49-F238E27FC236}">
                <a16:creationId xmlns:a16="http://schemas.microsoft.com/office/drawing/2014/main" id="{F87A0282-E5B5-0245-935B-C934B114B517}"/>
              </a:ext>
            </a:extLst>
          </p:cNvPr>
          <p:cNvSpPr txBox="1"/>
          <p:nvPr/>
        </p:nvSpPr>
        <p:spPr>
          <a:xfrm>
            <a:off x="5631057" y="1282044"/>
            <a:ext cx="566181" cy="8463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Carroll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1806 – 1877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Stradbally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Co. Laois</a:t>
            </a:r>
          </a:p>
          <a:p>
            <a:pPr algn="ctr"/>
            <a:endParaRPr lang="en-US" sz="600" b="1" dirty="0">
              <a:solidFill>
                <a:srgbClr val="000000"/>
              </a:solidFill>
            </a:endParaRPr>
          </a:p>
          <a:p>
            <a:pPr algn="ctr"/>
            <a:endParaRPr lang="en-US" sz="900" b="1" dirty="0">
              <a:solidFill>
                <a:srgbClr val="000000"/>
              </a:solidFill>
            </a:endParaRPr>
          </a:p>
        </p:txBody>
      </p:sp>
      <p:sp>
        <p:nvSpPr>
          <p:cNvPr id="424" name="TextBox 423">
            <a:extLst>
              <a:ext uri="{FF2B5EF4-FFF2-40B4-BE49-F238E27FC236}">
                <a16:creationId xmlns:a16="http://schemas.microsoft.com/office/drawing/2014/main" id="{14EE3529-8656-DC4F-8BAF-C67B3CFAEE10}"/>
              </a:ext>
            </a:extLst>
          </p:cNvPr>
          <p:cNvSpPr txBox="1"/>
          <p:nvPr/>
        </p:nvSpPr>
        <p:spPr>
          <a:xfrm>
            <a:off x="6137927" y="1282350"/>
            <a:ext cx="6222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Julia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McDonald</a:t>
            </a:r>
          </a:p>
          <a:p>
            <a:pPr algn="ctr"/>
            <a:r>
              <a:rPr lang="en-US" sz="600" b="1" dirty="0">
                <a:solidFill>
                  <a:srgbClr val="000000"/>
                </a:solidFill>
              </a:rPr>
              <a:t>1810 – 1876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Stradbally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Co. Laois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62A6955-B0DB-F544-9271-D85EDD385423}"/>
              </a:ext>
            </a:extLst>
          </p:cNvPr>
          <p:cNvSpPr txBox="1"/>
          <p:nvPr/>
        </p:nvSpPr>
        <p:spPr>
          <a:xfrm>
            <a:off x="4558756" y="739574"/>
            <a:ext cx="6030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Hugh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  <a:endParaRPr lang="en-US" sz="800" b="1" dirty="0"/>
          </a:p>
        </p:txBody>
      </p:sp>
      <p:sp>
        <p:nvSpPr>
          <p:cNvPr id="453" name="TextBox 452">
            <a:extLst>
              <a:ext uri="{FF2B5EF4-FFF2-40B4-BE49-F238E27FC236}">
                <a16:creationId xmlns:a16="http://schemas.microsoft.com/office/drawing/2014/main" id="{00C23351-2F45-A146-A34F-8D044CAA72A7}"/>
              </a:ext>
            </a:extLst>
          </p:cNvPr>
          <p:cNvSpPr txBox="1"/>
          <p:nvPr/>
        </p:nvSpPr>
        <p:spPr>
          <a:xfrm>
            <a:off x="4629307" y="971824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b="1" dirty="0"/>
              <a:t>b.1790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r>
              <a:rPr lang="en-US" sz="600" dirty="0"/>
              <a:t>Cork City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1FE9C666-D84B-104C-9209-624D6378E7E7}"/>
              </a:ext>
            </a:extLst>
          </p:cNvPr>
          <p:cNvSpPr txBox="1"/>
          <p:nvPr/>
        </p:nvSpPr>
        <p:spPr>
          <a:xfrm>
            <a:off x="4297871" y="246134"/>
            <a:ext cx="60304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William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b.about 1750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Shandon</a:t>
            </a:r>
          </a:p>
          <a:p>
            <a:pPr algn="ctr"/>
            <a:r>
              <a:rPr lang="en-US" sz="600" dirty="0">
                <a:solidFill>
                  <a:srgbClr val="000000"/>
                </a:solidFill>
              </a:rPr>
              <a:t>Cork City</a:t>
            </a:r>
          </a:p>
        </p:txBody>
      </p: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F557F338-9507-5747-9265-A579BB94C76B}"/>
              </a:ext>
            </a:extLst>
          </p:cNvPr>
          <p:cNvGrpSpPr/>
          <p:nvPr/>
        </p:nvGrpSpPr>
        <p:grpSpPr>
          <a:xfrm>
            <a:off x="4803372" y="402612"/>
            <a:ext cx="221444" cy="322108"/>
            <a:chOff x="1886106" y="2255520"/>
            <a:chExt cx="221444" cy="184347"/>
          </a:xfrm>
        </p:grpSpPr>
        <p:cxnSp>
          <p:nvCxnSpPr>
            <p:cNvPr id="456" name="Straight Connector 455">
              <a:extLst>
                <a:ext uri="{FF2B5EF4-FFF2-40B4-BE49-F238E27FC236}">
                  <a16:creationId xmlns:a16="http://schemas.microsoft.com/office/drawing/2014/main" id="{D0E307F6-D6D9-4745-A0AD-B5463B8BB75E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7" name="Straight Connector 456">
              <a:extLst>
                <a:ext uri="{FF2B5EF4-FFF2-40B4-BE49-F238E27FC236}">
                  <a16:creationId xmlns:a16="http://schemas.microsoft.com/office/drawing/2014/main" id="{27971571-4EEE-1B42-B5F0-CE8B55FC9A08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8" name="TextBox 457">
            <a:extLst>
              <a:ext uri="{FF2B5EF4-FFF2-40B4-BE49-F238E27FC236}">
                <a16:creationId xmlns:a16="http://schemas.microsoft.com/office/drawing/2014/main" id="{7DAE1B7E-2F2F-A84A-9F1C-C50A41CA0151}"/>
              </a:ext>
            </a:extLst>
          </p:cNvPr>
          <p:cNvSpPr txBox="1"/>
          <p:nvPr/>
        </p:nvSpPr>
        <p:spPr>
          <a:xfrm>
            <a:off x="4991867" y="241998"/>
            <a:ext cx="3770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</a:t>
            </a:r>
          </a:p>
        </p:txBody>
      </p:sp>
      <p:grpSp>
        <p:nvGrpSpPr>
          <p:cNvPr id="459" name="Group 458">
            <a:extLst>
              <a:ext uri="{FF2B5EF4-FFF2-40B4-BE49-F238E27FC236}">
                <a16:creationId xmlns:a16="http://schemas.microsoft.com/office/drawing/2014/main" id="{B578CFDE-1527-6D47-B5F3-86E4F6D1181E}"/>
              </a:ext>
            </a:extLst>
          </p:cNvPr>
          <p:cNvGrpSpPr/>
          <p:nvPr/>
        </p:nvGrpSpPr>
        <p:grpSpPr>
          <a:xfrm>
            <a:off x="5047861" y="904658"/>
            <a:ext cx="151049" cy="378806"/>
            <a:chOff x="1886106" y="2255520"/>
            <a:chExt cx="221444" cy="184347"/>
          </a:xfrm>
        </p:grpSpPr>
        <p:cxnSp>
          <p:nvCxnSpPr>
            <p:cNvPr id="460" name="Straight Connector 459">
              <a:extLst>
                <a:ext uri="{FF2B5EF4-FFF2-40B4-BE49-F238E27FC236}">
                  <a16:creationId xmlns:a16="http://schemas.microsoft.com/office/drawing/2014/main" id="{B4C1F4A5-3D85-474A-B8AF-5E70E366CD36}"/>
                </a:ext>
              </a:extLst>
            </p:cNvPr>
            <p:cNvCxnSpPr/>
            <p:nvPr/>
          </p:nvCxnSpPr>
          <p:spPr>
            <a:xfrm>
              <a:off x="1886106" y="2255520"/>
              <a:ext cx="221444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1" name="Straight Connector 460">
              <a:extLst>
                <a:ext uri="{FF2B5EF4-FFF2-40B4-BE49-F238E27FC236}">
                  <a16:creationId xmlns:a16="http://schemas.microsoft.com/office/drawing/2014/main" id="{1504B941-EA04-6246-8FBF-99AF893D51A0}"/>
                </a:ext>
              </a:extLst>
            </p:cNvPr>
            <p:cNvCxnSpPr/>
            <p:nvPr/>
          </p:nvCxnSpPr>
          <p:spPr>
            <a:xfrm>
              <a:off x="1988231" y="2255520"/>
              <a:ext cx="0" cy="18434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2" name="TextBox 461">
            <a:extLst>
              <a:ext uri="{FF2B5EF4-FFF2-40B4-BE49-F238E27FC236}">
                <a16:creationId xmlns:a16="http://schemas.microsoft.com/office/drawing/2014/main" id="{7F7E01D2-D8E5-7348-A2A8-9EAEA7D858DE}"/>
              </a:ext>
            </a:extLst>
          </p:cNvPr>
          <p:cNvSpPr txBox="1"/>
          <p:nvPr/>
        </p:nvSpPr>
        <p:spPr>
          <a:xfrm>
            <a:off x="5122609" y="743062"/>
            <a:ext cx="5950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Elizabeth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Screech</a:t>
            </a:r>
          </a:p>
          <a:p>
            <a:pPr algn="ctr"/>
            <a:r>
              <a:rPr lang="en-US" sz="600" dirty="0"/>
              <a:t>Bandon 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63" name="TextBox 462">
            <a:extLst>
              <a:ext uri="{FF2B5EF4-FFF2-40B4-BE49-F238E27FC236}">
                <a16:creationId xmlns:a16="http://schemas.microsoft.com/office/drawing/2014/main" id="{7481AC12-326D-EF4C-A95A-A43D5FB7A611}"/>
              </a:ext>
            </a:extLst>
          </p:cNvPr>
          <p:cNvSpPr txBox="1"/>
          <p:nvPr/>
        </p:nvSpPr>
        <p:spPr>
          <a:xfrm>
            <a:off x="6278334" y="2413867"/>
            <a:ext cx="898003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Timothy J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O’Mahony</a:t>
            </a:r>
          </a:p>
          <a:p>
            <a:pPr algn="ctr"/>
            <a:r>
              <a:rPr lang="en-US" sz="600" b="1" dirty="0"/>
              <a:t>1865 – 1942</a:t>
            </a:r>
          </a:p>
          <a:p>
            <a:pPr algn="ctr"/>
            <a:r>
              <a:rPr lang="en-US" sz="600" dirty="0"/>
              <a:t>Bunmahon Coastguard</a:t>
            </a:r>
          </a:p>
          <a:p>
            <a:pPr algn="ctr"/>
            <a:r>
              <a:rPr lang="en-US" sz="600" dirty="0"/>
              <a:t>Co. Waterford</a:t>
            </a:r>
          </a:p>
        </p:txBody>
      </p:sp>
      <p:sp>
        <p:nvSpPr>
          <p:cNvPr id="464" name="TextBox 463">
            <a:extLst>
              <a:ext uri="{FF2B5EF4-FFF2-40B4-BE49-F238E27FC236}">
                <a16:creationId xmlns:a16="http://schemas.microsoft.com/office/drawing/2014/main" id="{0CE1C2D5-E735-514E-BF9E-5D7E70B25D1B}"/>
              </a:ext>
            </a:extLst>
          </p:cNvPr>
          <p:cNvSpPr txBox="1"/>
          <p:nvPr/>
        </p:nvSpPr>
        <p:spPr>
          <a:xfrm>
            <a:off x="6030225" y="243213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1895</a:t>
            </a:r>
          </a:p>
        </p:txBody>
      </p:sp>
      <p:sp>
        <p:nvSpPr>
          <p:cNvPr id="466" name="TextBox 465">
            <a:extLst>
              <a:ext uri="{FF2B5EF4-FFF2-40B4-BE49-F238E27FC236}">
                <a16:creationId xmlns:a16="http://schemas.microsoft.com/office/drawing/2014/main" id="{18D00DF4-2C7A-5145-BD40-502359A41547}"/>
              </a:ext>
            </a:extLst>
          </p:cNvPr>
          <p:cNvSpPr txBox="1"/>
          <p:nvPr/>
        </p:nvSpPr>
        <p:spPr>
          <a:xfrm>
            <a:off x="6678952" y="1798180"/>
            <a:ext cx="5886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Daniel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Mahoney</a:t>
            </a:r>
          </a:p>
          <a:p>
            <a:pPr algn="ctr"/>
            <a:r>
              <a:rPr lang="en-US" sz="600" dirty="0"/>
              <a:t>Cork</a:t>
            </a:r>
          </a:p>
        </p:txBody>
      </p:sp>
      <p:grpSp>
        <p:nvGrpSpPr>
          <p:cNvPr id="467" name="Group 466">
            <a:extLst>
              <a:ext uri="{FF2B5EF4-FFF2-40B4-BE49-F238E27FC236}">
                <a16:creationId xmlns:a16="http://schemas.microsoft.com/office/drawing/2014/main" id="{928FDD32-F27C-1242-BCDD-53EC9185E3FB}"/>
              </a:ext>
            </a:extLst>
          </p:cNvPr>
          <p:cNvGrpSpPr/>
          <p:nvPr/>
        </p:nvGrpSpPr>
        <p:grpSpPr>
          <a:xfrm>
            <a:off x="5975066" y="2576446"/>
            <a:ext cx="482548" cy="402982"/>
            <a:chOff x="1867726" y="2255520"/>
            <a:chExt cx="257545" cy="324589"/>
          </a:xfrm>
        </p:grpSpPr>
        <p:cxnSp>
          <p:nvCxnSpPr>
            <p:cNvPr id="468" name="Straight Connector 467">
              <a:extLst>
                <a:ext uri="{FF2B5EF4-FFF2-40B4-BE49-F238E27FC236}">
                  <a16:creationId xmlns:a16="http://schemas.microsoft.com/office/drawing/2014/main" id="{8AF5A7EE-6DF5-5546-9167-DC13084EFF52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9" name="Straight Connector 468">
              <a:extLst>
                <a:ext uri="{FF2B5EF4-FFF2-40B4-BE49-F238E27FC236}">
                  <a16:creationId xmlns:a16="http://schemas.microsoft.com/office/drawing/2014/main" id="{970C5AD6-337C-6E47-A4FC-52C9FDE14AA9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4" name="TextBox 473">
            <a:extLst>
              <a:ext uri="{FF2B5EF4-FFF2-40B4-BE49-F238E27FC236}">
                <a16:creationId xmlns:a16="http://schemas.microsoft.com/office/drawing/2014/main" id="{A745A573-7E82-824B-945F-5CF9098E6508}"/>
              </a:ext>
            </a:extLst>
          </p:cNvPr>
          <p:cNvSpPr txBox="1"/>
          <p:nvPr/>
        </p:nvSpPr>
        <p:spPr>
          <a:xfrm>
            <a:off x="6224844" y="1797192"/>
            <a:ext cx="5171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Mary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Regan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476" name="TextBox 475">
            <a:extLst>
              <a:ext uri="{FF2B5EF4-FFF2-40B4-BE49-F238E27FC236}">
                <a16:creationId xmlns:a16="http://schemas.microsoft.com/office/drawing/2014/main" id="{BB4439A9-9BEB-8F4F-9FBC-672EF7C822FC}"/>
              </a:ext>
            </a:extLst>
          </p:cNvPr>
          <p:cNvSpPr txBox="1"/>
          <p:nvPr/>
        </p:nvSpPr>
        <p:spPr>
          <a:xfrm>
            <a:off x="7419129" y="2410311"/>
            <a:ext cx="6399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James Leo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Conway</a:t>
            </a:r>
          </a:p>
          <a:p>
            <a:pPr algn="ctr"/>
            <a:r>
              <a:rPr lang="en-US" sz="600" b="1" dirty="0"/>
              <a:t>1869 - 1936 </a:t>
            </a:r>
          </a:p>
          <a:p>
            <a:pPr algn="ctr"/>
            <a:r>
              <a:rPr lang="en-US" sz="600" dirty="0"/>
              <a:t>Cornmarket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/>
          </a:p>
        </p:txBody>
      </p:sp>
      <p:sp>
        <p:nvSpPr>
          <p:cNvPr id="477" name="TextBox 476">
            <a:extLst>
              <a:ext uri="{FF2B5EF4-FFF2-40B4-BE49-F238E27FC236}">
                <a16:creationId xmlns:a16="http://schemas.microsoft.com/office/drawing/2014/main" id="{23C77999-5980-734E-86F9-83533804750C}"/>
              </a:ext>
            </a:extLst>
          </p:cNvPr>
          <p:cNvSpPr txBox="1"/>
          <p:nvPr/>
        </p:nvSpPr>
        <p:spPr>
          <a:xfrm>
            <a:off x="7117484" y="1799145"/>
            <a:ext cx="59503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Jeremiah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Conway</a:t>
            </a:r>
          </a:p>
          <a:p>
            <a:pPr algn="ctr"/>
            <a:r>
              <a:rPr lang="en-US" sz="600" b="1" dirty="0"/>
              <a:t>1829 -1911</a:t>
            </a:r>
          </a:p>
          <a:p>
            <a:pPr algn="ctr"/>
            <a:r>
              <a:rPr lang="en-US" sz="600" dirty="0"/>
              <a:t>Aghada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78" name="TextBox 477">
            <a:extLst>
              <a:ext uri="{FF2B5EF4-FFF2-40B4-BE49-F238E27FC236}">
                <a16:creationId xmlns:a16="http://schemas.microsoft.com/office/drawing/2014/main" id="{4934B757-F6C0-1643-B16D-D3E93783E574}"/>
              </a:ext>
            </a:extLst>
          </p:cNvPr>
          <p:cNvSpPr txBox="1"/>
          <p:nvPr/>
        </p:nvSpPr>
        <p:spPr>
          <a:xfrm>
            <a:off x="7645377" y="1798673"/>
            <a:ext cx="6768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rgbClr val="0000FF"/>
                </a:solidFill>
              </a:rPr>
              <a:t>Mary O’Brien</a:t>
            </a:r>
          </a:p>
        </p:txBody>
      </p:sp>
      <p:sp>
        <p:nvSpPr>
          <p:cNvPr id="489" name="TextBox 488">
            <a:extLst>
              <a:ext uri="{FF2B5EF4-FFF2-40B4-BE49-F238E27FC236}">
                <a16:creationId xmlns:a16="http://schemas.microsoft.com/office/drawing/2014/main" id="{0E8ECFDA-9070-174E-8221-93417E513310}"/>
              </a:ext>
            </a:extLst>
          </p:cNvPr>
          <p:cNvSpPr txBox="1"/>
          <p:nvPr/>
        </p:nvSpPr>
        <p:spPr>
          <a:xfrm>
            <a:off x="8587031" y="1793599"/>
            <a:ext cx="5902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John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O’Connor</a:t>
            </a:r>
          </a:p>
          <a:p>
            <a:pPr algn="ctr"/>
            <a:r>
              <a:rPr lang="en-US" sz="600" b="1" dirty="0"/>
              <a:t>      - 1892</a:t>
            </a:r>
          </a:p>
          <a:p>
            <a:pPr algn="ctr"/>
            <a:r>
              <a:rPr lang="en-US" sz="600" dirty="0"/>
              <a:t>Killavullen</a:t>
            </a:r>
          </a:p>
          <a:p>
            <a:pPr algn="ctr"/>
            <a:r>
              <a:rPr lang="en-US" sz="600" dirty="0"/>
              <a:t>Co. Cork</a:t>
            </a:r>
          </a:p>
          <a:p>
            <a:pPr algn="ctr"/>
            <a:endParaRPr lang="en-US" sz="600" b="1" dirty="0"/>
          </a:p>
        </p:txBody>
      </p:sp>
      <p:sp>
        <p:nvSpPr>
          <p:cNvPr id="490" name="TextBox 489">
            <a:extLst>
              <a:ext uri="{FF2B5EF4-FFF2-40B4-BE49-F238E27FC236}">
                <a16:creationId xmlns:a16="http://schemas.microsoft.com/office/drawing/2014/main" id="{59B77C2C-BF8C-764E-83E6-C5DC786899D6}"/>
              </a:ext>
            </a:extLst>
          </p:cNvPr>
          <p:cNvSpPr txBox="1"/>
          <p:nvPr/>
        </p:nvSpPr>
        <p:spPr>
          <a:xfrm>
            <a:off x="8024057" y="1797519"/>
            <a:ext cx="5661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Hanorah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Kelleher</a:t>
            </a:r>
          </a:p>
          <a:p>
            <a:pPr algn="ctr"/>
            <a:r>
              <a:rPr lang="en-US" sz="600" b="1" dirty="0"/>
              <a:t>1841 – 1907</a:t>
            </a:r>
          </a:p>
          <a:p>
            <a:pPr algn="ctr"/>
            <a:r>
              <a:rPr lang="en-US" sz="600" dirty="0"/>
              <a:t>Grenagh</a:t>
            </a:r>
          </a:p>
          <a:p>
            <a:pPr algn="ctr"/>
            <a:r>
              <a:rPr lang="en-US" sz="600" dirty="0"/>
              <a:t>Co. Cork</a:t>
            </a:r>
          </a:p>
          <a:p>
            <a:pPr algn="ctr"/>
            <a:endParaRPr lang="en-US" sz="600" b="1" dirty="0"/>
          </a:p>
        </p:txBody>
      </p:sp>
      <p:sp>
        <p:nvSpPr>
          <p:cNvPr id="493" name="TextBox 492">
            <a:extLst>
              <a:ext uri="{FF2B5EF4-FFF2-40B4-BE49-F238E27FC236}">
                <a16:creationId xmlns:a16="http://schemas.microsoft.com/office/drawing/2014/main" id="{4947EC9A-FCC3-0748-95DB-77EB2C890A7D}"/>
              </a:ext>
            </a:extLst>
          </p:cNvPr>
          <p:cNvSpPr txBox="1"/>
          <p:nvPr/>
        </p:nvSpPr>
        <p:spPr>
          <a:xfrm>
            <a:off x="8459305" y="18145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" b="1" dirty="0"/>
              <a:t>1864</a:t>
            </a:r>
          </a:p>
        </p:txBody>
      </p:sp>
      <p:sp>
        <p:nvSpPr>
          <p:cNvPr id="494" name="TextBox 493">
            <a:extLst>
              <a:ext uri="{FF2B5EF4-FFF2-40B4-BE49-F238E27FC236}">
                <a16:creationId xmlns:a16="http://schemas.microsoft.com/office/drawing/2014/main" id="{57F210BC-5DE3-2D46-A351-54EA7E3F05B9}"/>
              </a:ext>
            </a:extLst>
          </p:cNvPr>
          <p:cNvSpPr txBox="1"/>
          <p:nvPr/>
        </p:nvSpPr>
        <p:spPr>
          <a:xfrm>
            <a:off x="8345803" y="2411130"/>
            <a:ext cx="59022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Ellen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O’Connor</a:t>
            </a:r>
          </a:p>
          <a:p>
            <a:pPr algn="ctr"/>
            <a:r>
              <a:rPr lang="en-US" sz="600" b="1" dirty="0"/>
              <a:t>1867 - 1944 </a:t>
            </a:r>
          </a:p>
          <a:p>
            <a:pPr algn="ctr"/>
            <a:r>
              <a:rPr lang="en-US" sz="600" dirty="0"/>
              <a:t>Killavullen</a:t>
            </a:r>
          </a:p>
          <a:p>
            <a:pPr algn="ctr"/>
            <a:r>
              <a:rPr lang="en-US" sz="600" dirty="0"/>
              <a:t>Co. Cork</a:t>
            </a:r>
          </a:p>
        </p:txBody>
      </p:sp>
      <p:sp>
        <p:nvSpPr>
          <p:cNvPr id="498" name="TextBox 497">
            <a:extLst>
              <a:ext uri="{FF2B5EF4-FFF2-40B4-BE49-F238E27FC236}">
                <a16:creationId xmlns:a16="http://schemas.microsoft.com/office/drawing/2014/main" id="{D7FD18CA-81E5-374A-8C09-12515A33B637}"/>
              </a:ext>
            </a:extLst>
          </p:cNvPr>
          <p:cNvSpPr txBox="1"/>
          <p:nvPr/>
        </p:nvSpPr>
        <p:spPr>
          <a:xfrm>
            <a:off x="7913269" y="2988692"/>
            <a:ext cx="57740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Norah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 Conway</a:t>
            </a:r>
          </a:p>
          <a:p>
            <a:pPr algn="ctr"/>
            <a:r>
              <a:rPr lang="en-US" sz="600" b="1" dirty="0"/>
              <a:t>1905 – 1970</a:t>
            </a:r>
          </a:p>
          <a:p>
            <a:pPr algn="ctr"/>
            <a:r>
              <a:rPr lang="en-US" sz="600" dirty="0"/>
              <a:t>Montenotte</a:t>
            </a:r>
          </a:p>
          <a:p>
            <a:pPr algn="ctr"/>
            <a:r>
              <a:rPr lang="en-US" sz="600" dirty="0"/>
              <a:t>Cork City</a:t>
            </a:r>
          </a:p>
        </p:txBody>
      </p:sp>
      <p:grpSp>
        <p:nvGrpSpPr>
          <p:cNvPr id="500" name="Group 499">
            <a:extLst>
              <a:ext uri="{FF2B5EF4-FFF2-40B4-BE49-F238E27FC236}">
                <a16:creationId xmlns:a16="http://schemas.microsoft.com/office/drawing/2014/main" id="{52F8611C-FB01-A349-B979-CCAB06712FEB}"/>
              </a:ext>
            </a:extLst>
          </p:cNvPr>
          <p:cNvGrpSpPr/>
          <p:nvPr/>
        </p:nvGrpSpPr>
        <p:grpSpPr>
          <a:xfrm>
            <a:off x="8513974" y="1960616"/>
            <a:ext cx="226155" cy="451242"/>
            <a:chOff x="4218937" y="245833"/>
            <a:chExt cx="161869" cy="158817"/>
          </a:xfrm>
        </p:grpSpPr>
        <p:cxnSp>
          <p:nvCxnSpPr>
            <p:cNvPr id="501" name="Straight Connector 500">
              <a:extLst>
                <a:ext uri="{FF2B5EF4-FFF2-40B4-BE49-F238E27FC236}">
                  <a16:creationId xmlns:a16="http://schemas.microsoft.com/office/drawing/2014/main" id="{AFC0B26A-1149-D642-8C74-856D77DB5D75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5833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2" name="Straight Connector 501">
              <a:extLst>
                <a:ext uri="{FF2B5EF4-FFF2-40B4-BE49-F238E27FC236}">
                  <a16:creationId xmlns:a16="http://schemas.microsoft.com/office/drawing/2014/main" id="{382A3ADE-C77A-8440-8CC3-8166BC51C4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3" name="TextBox 502">
            <a:extLst>
              <a:ext uri="{FF2B5EF4-FFF2-40B4-BE49-F238E27FC236}">
                <a16:creationId xmlns:a16="http://schemas.microsoft.com/office/drawing/2014/main" id="{04C4F78E-E2F7-0A41-9CB1-68AD6F3453DE}"/>
              </a:ext>
            </a:extLst>
          </p:cNvPr>
          <p:cNvSpPr txBox="1"/>
          <p:nvPr/>
        </p:nvSpPr>
        <p:spPr>
          <a:xfrm>
            <a:off x="5884096" y="2995418"/>
            <a:ext cx="6335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Ernest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O’Mahony</a:t>
            </a:r>
          </a:p>
          <a:p>
            <a:pPr algn="ctr"/>
            <a:r>
              <a:rPr lang="en-US" sz="600" b="1" dirty="0"/>
              <a:t>1897 – 1993</a:t>
            </a:r>
          </a:p>
          <a:p>
            <a:pPr algn="ctr"/>
            <a:r>
              <a:rPr lang="en-US" sz="600" dirty="0"/>
              <a:t>Mardyke</a:t>
            </a:r>
          </a:p>
          <a:p>
            <a:pPr algn="ctr"/>
            <a:r>
              <a:rPr lang="en-US" sz="600" dirty="0"/>
              <a:t>Cork City</a:t>
            </a:r>
          </a:p>
          <a:p>
            <a:pPr algn="ctr"/>
            <a:endParaRPr lang="en-US" sz="600" b="1" dirty="0"/>
          </a:p>
        </p:txBody>
      </p:sp>
      <p:sp>
        <p:nvSpPr>
          <p:cNvPr id="504" name="TextBox 503">
            <a:extLst>
              <a:ext uri="{FF2B5EF4-FFF2-40B4-BE49-F238E27FC236}">
                <a16:creationId xmlns:a16="http://schemas.microsoft.com/office/drawing/2014/main" id="{165E776F-6D65-2848-AA2A-D57EDF7E0B24}"/>
              </a:ext>
            </a:extLst>
          </p:cNvPr>
          <p:cNvSpPr txBox="1"/>
          <p:nvPr/>
        </p:nvSpPr>
        <p:spPr>
          <a:xfrm>
            <a:off x="6771198" y="1276016"/>
            <a:ext cx="551753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Daniel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b="1" dirty="0"/>
              <a:t>1775 - 1840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grpSp>
        <p:nvGrpSpPr>
          <p:cNvPr id="505" name="Group 504">
            <a:extLst>
              <a:ext uri="{FF2B5EF4-FFF2-40B4-BE49-F238E27FC236}">
                <a16:creationId xmlns:a16="http://schemas.microsoft.com/office/drawing/2014/main" id="{91251F93-9ECE-764A-9F66-3DD6F3764A06}"/>
              </a:ext>
            </a:extLst>
          </p:cNvPr>
          <p:cNvGrpSpPr/>
          <p:nvPr/>
        </p:nvGrpSpPr>
        <p:grpSpPr>
          <a:xfrm>
            <a:off x="6594590" y="1959935"/>
            <a:ext cx="233903" cy="483797"/>
            <a:chOff x="1867726" y="2255520"/>
            <a:chExt cx="257545" cy="324589"/>
          </a:xfrm>
        </p:grpSpPr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7166E603-AB15-084A-8984-191C0A94125E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7" name="Straight Connector 506">
              <a:extLst>
                <a:ext uri="{FF2B5EF4-FFF2-40B4-BE49-F238E27FC236}">
                  <a16:creationId xmlns:a16="http://schemas.microsoft.com/office/drawing/2014/main" id="{551A8677-FEFF-194B-969C-BD4E0A8B6A36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10" name="Straight Connector 509">
            <a:extLst>
              <a:ext uri="{FF2B5EF4-FFF2-40B4-BE49-F238E27FC236}">
                <a16:creationId xmlns:a16="http://schemas.microsoft.com/office/drawing/2014/main" id="{125A4146-B5F9-B743-948F-5B8555AFA9BC}"/>
              </a:ext>
            </a:extLst>
          </p:cNvPr>
          <p:cNvCxnSpPr>
            <a:cxnSpLocks/>
          </p:cNvCxnSpPr>
          <p:nvPr/>
        </p:nvCxnSpPr>
        <p:spPr>
          <a:xfrm flipH="1">
            <a:off x="6998928" y="1748320"/>
            <a:ext cx="25522" cy="9106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11" name="Group 510">
            <a:extLst>
              <a:ext uri="{FF2B5EF4-FFF2-40B4-BE49-F238E27FC236}">
                <a16:creationId xmlns:a16="http://schemas.microsoft.com/office/drawing/2014/main" id="{757C532A-6AAF-454C-87F6-8FCD8FBC708E}"/>
              </a:ext>
            </a:extLst>
          </p:cNvPr>
          <p:cNvGrpSpPr/>
          <p:nvPr/>
        </p:nvGrpSpPr>
        <p:grpSpPr>
          <a:xfrm>
            <a:off x="7581598" y="1974925"/>
            <a:ext cx="174218" cy="445118"/>
            <a:chOff x="1867726" y="2255520"/>
            <a:chExt cx="257545" cy="324589"/>
          </a:xfrm>
        </p:grpSpPr>
        <p:cxnSp>
          <p:nvCxnSpPr>
            <p:cNvPr id="512" name="Straight Connector 511">
              <a:extLst>
                <a:ext uri="{FF2B5EF4-FFF2-40B4-BE49-F238E27FC236}">
                  <a16:creationId xmlns:a16="http://schemas.microsoft.com/office/drawing/2014/main" id="{4E0A253B-2536-2D4F-A48E-586B27ACE19A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3" name="Straight Connector 512">
              <a:extLst>
                <a:ext uri="{FF2B5EF4-FFF2-40B4-BE49-F238E27FC236}">
                  <a16:creationId xmlns:a16="http://schemas.microsoft.com/office/drawing/2014/main" id="{934ABF22-E0B2-5847-B62D-1E5F40B96FAF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4" name="Group 513">
            <a:extLst>
              <a:ext uri="{FF2B5EF4-FFF2-40B4-BE49-F238E27FC236}">
                <a16:creationId xmlns:a16="http://schemas.microsoft.com/office/drawing/2014/main" id="{D4AE4D04-0426-8F48-BA84-FCA1314FC187}"/>
              </a:ext>
            </a:extLst>
          </p:cNvPr>
          <p:cNvGrpSpPr/>
          <p:nvPr/>
        </p:nvGrpSpPr>
        <p:grpSpPr>
          <a:xfrm>
            <a:off x="6075267" y="1448070"/>
            <a:ext cx="174218" cy="346883"/>
            <a:chOff x="1867726" y="2255520"/>
            <a:chExt cx="257545" cy="324589"/>
          </a:xfrm>
        </p:grpSpPr>
        <p:cxnSp>
          <p:nvCxnSpPr>
            <p:cNvPr id="515" name="Straight Connector 514">
              <a:extLst>
                <a:ext uri="{FF2B5EF4-FFF2-40B4-BE49-F238E27FC236}">
                  <a16:creationId xmlns:a16="http://schemas.microsoft.com/office/drawing/2014/main" id="{31D684A8-BD13-4746-B830-805375756930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6" name="Straight Connector 515">
              <a:extLst>
                <a:ext uri="{FF2B5EF4-FFF2-40B4-BE49-F238E27FC236}">
                  <a16:creationId xmlns:a16="http://schemas.microsoft.com/office/drawing/2014/main" id="{406855FC-E4EE-704D-8960-984C96B9F9E7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7" name="Group 516">
            <a:extLst>
              <a:ext uri="{FF2B5EF4-FFF2-40B4-BE49-F238E27FC236}">
                <a16:creationId xmlns:a16="http://schemas.microsoft.com/office/drawing/2014/main" id="{62D47309-2E15-974E-AD2D-43CA6C0EBF72}"/>
              </a:ext>
            </a:extLst>
          </p:cNvPr>
          <p:cNvGrpSpPr/>
          <p:nvPr/>
        </p:nvGrpSpPr>
        <p:grpSpPr>
          <a:xfrm>
            <a:off x="1837591" y="3203282"/>
            <a:ext cx="1723583" cy="441562"/>
            <a:chOff x="4218937" y="244055"/>
            <a:chExt cx="161869" cy="158817"/>
          </a:xfrm>
        </p:grpSpPr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447581D1-1E81-9C4E-86AF-300F7B88B4CC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A59CA699-1DD8-C546-9092-B672CEBB8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0" name="Group 519">
            <a:extLst>
              <a:ext uri="{FF2B5EF4-FFF2-40B4-BE49-F238E27FC236}">
                <a16:creationId xmlns:a16="http://schemas.microsoft.com/office/drawing/2014/main" id="{FA914460-74A7-C744-8F42-F285721EBFD2}"/>
              </a:ext>
            </a:extLst>
          </p:cNvPr>
          <p:cNvGrpSpPr/>
          <p:nvPr/>
        </p:nvGrpSpPr>
        <p:grpSpPr>
          <a:xfrm>
            <a:off x="6457613" y="3157998"/>
            <a:ext cx="1493927" cy="446411"/>
            <a:chOff x="4218937" y="244055"/>
            <a:chExt cx="161869" cy="158817"/>
          </a:xfrm>
        </p:grpSpPr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176521E6-B178-1A44-9D96-3AAEB8FDEFA2}"/>
                </a:ext>
              </a:extLst>
            </p:cNvPr>
            <p:cNvCxnSpPr>
              <a:cxnSpLocks/>
            </p:cNvCxnSpPr>
            <p:nvPr/>
          </p:nvCxnSpPr>
          <p:spPr>
            <a:xfrm>
              <a:off x="4298071" y="244055"/>
              <a:ext cx="0" cy="158817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0E85D5D8-8822-BF42-8012-7B27DE6B728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18937" y="246074"/>
              <a:ext cx="161869" cy="49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3" name="Group 522">
            <a:extLst>
              <a:ext uri="{FF2B5EF4-FFF2-40B4-BE49-F238E27FC236}">
                <a16:creationId xmlns:a16="http://schemas.microsoft.com/office/drawing/2014/main" id="{D1C2EE08-81D0-1545-9421-3638B8EF5348}"/>
              </a:ext>
            </a:extLst>
          </p:cNvPr>
          <p:cNvGrpSpPr/>
          <p:nvPr/>
        </p:nvGrpSpPr>
        <p:grpSpPr>
          <a:xfrm>
            <a:off x="7951542" y="2576446"/>
            <a:ext cx="482540" cy="402982"/>
            <a:chOff x="1867726" y="2255520"/>
            <a:chExt cx="257545" cy="324589"/>
          </a:xfrm>
        </p:grpSpPr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EDE51013-695F-FB43-87FD-AA02316ECADC}"/>
                </a:ext>
              </a:extLst>
            </p:cNvPr>
            <p:cNvCxnSpPr/>
            <p:nvPr/>
          </p:nvCxnSpPr>
          <p:spPr>
            <a:xfrm>
              <a:off x="1867726" y="2255520"/>
              <a:ext cx="257545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5" name="Straight Connector 524">
              <a:extLst>
                <a:ext uri="{FF2B5EF4-FFF2-40B4-BE49-F238E27FC236}">
                  <a16:creationId xmlns:a16="http://schemas.microsoft.com/office/drawing/2014/main" id="{2A33BB93-4FC7-E74E-B67E-410276FD2BF4}"/>
                </a:ext>
              </a:extLst>
            </p:cNvPr>
            <p:cNvCxnSpPr/>
            <p:nvPr/>
          </p:nvCxnSpPr>
          <p:spPr>
            <a:xfrm>
              <a:off x="1988231" y="2255520"/>
              <a:ext cx="0" cy="324589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6" name="TextBox 525">
            <a:extLst>
              <a:ext uri="{FF2B5EF4-FFF2-40B4-BE49-F238E27FC236}">
                <a16:creationId xmlns:a16="http://schemas.microsoft.com/office/drawing/2014/main" id="{57DAE02C-312C-5C4E-83DC-BAE67B49185F}"/>
              </a:ext>
            </a:extLst>
          </p:cNvPr>
          <p:cNvSpPr txBox="1"/>
          <p:nvPr/>
        </p:nvSpPr>
        <p:spPr>
          <a:xfrm>
            <a:off x="4612441" y="1285480"/>
            <a:ext cx="603049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Thomas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Kinmonth</a:t>
            </a:r>
          </a:p>
          <a:p>
            <a:pPr algn="ctr"/>
            <a:r>
              <a:rPr lang="en-US" sz="600" b="1" dirty="0"/>
              <a:t>1815 – 1879</a:t>
            </a:r>
          </a:p>
          <a:p>
            <a:pPr algn="ctr"/>
            <a:r>
              <a:rPr lang="en-US" sz="600" dirty="0"/>
              <a:t>Shandon</a:t>
            </a:r>
          </a:p>
          <a:p>
            <a:pPr algn="ctr"/>
            <a:endParaRPr lang="en-US" sz="800" b="1" dirty="0"/>
          </a:p>
        </p:txBody>
      </p:sp>
      <p:sp>
        <p:nvSpPr>
          <p:cNvPr id="527" name="TextBox 526">
            <a:extLst>
              <a:ext uri="{FF2B5EF4-FFF2-40B4-BE49-F238E27FC236}">
                <a16:creationId xmlns:a16="http://schemas.microsoft.com/office/drawing/2014/main" id="{5DC7B317-75F9-FB4B-8896-F3373B152A3A}"/>
              </a:ext>
            </a:extLst>
          </p:cNvPr>
          <p:cNvSpPr txBox="1"/>
          <p:nvPr/>
        </p:nvSpPr>
        <p:spPr>
          <a:xfrm>
            <a:off x="7018682" y="3018085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1928</a:t>
            </a:r>
          </a:p>
        </p:txBody>
      </p:sp>
      <p:sp>
        <p:nvSpPr>
          <p:cNvPr id="528" name="TextBox 527">
            <a:extLst>
              <a:ext uri="{FF2B5EF4-FFF2-40B4-BE49-F238E27FC236}">
                <a16:creationId xmlns:a16="http://schemas.microsoft.com/office/drawing/2014/main" id="{20869D9B-CD60-B841-A28E-9C08767AD3A4}"/>
              </a:ext>
            </a:extLst>
          </p:cNvPr>
          <p:cNvSpPr txBox="1"/>
          <p:nvPr/>
        </p:nvSpPr>
        <p:spPr>
          <a:xfrm>
            <a:off x="4609168" y="3612608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1972</a:t>
            </a:r>
          </a:p>
        </p:txBody>
      </p: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E6FD137E-354B-BA43-8DC9-09282DEB6574}"/>
              </a:ext>
            </a:extLst>
          </p:cNvPr>
          <p:cNvGrpSpPr/>
          <p:nvPr/>
        </p:nvGrpSpPr>
        <p:grpSpPr>
          <a:xfrm>
            <a:off x="6981824" y="939893"/>
            <a:ext cx="148991" cy="348960"/>
            <a:chOff x="6540769" y="797495"/>
            <a:chExt cx="224292" cy="302625"/>
          </a:xfrm>
        </p:grpSpPr>
        <p:cxnSp>
          <p:nvCxnSpPr>
            <p:cNvPr id="530" name="Straight Connector 529">
              <a:extLst>
                <a:ext uri="{FF2B5EF4-FFF2-40B4-BE49-F238E27FC236}">
                  <a16:creationId xmlns:a16="http://schemas.microsoft.com/office/drawing/2014/main" id="{6F8E492A-D8D0-EC4E-B293-D79D38EABDBD}"/>
                </a:ext>
              </a:extLst>
            </p:cNvPr>
            <p:cNvCxnSpPr/>
            <p:nvPr/>
          </p:nvCxnSpPr>
          <p:spPr>
            <a:xfrm flipH="1">
              <a:off x="6643772" y="797495"/>
              <a:ext cx="2895" cy="302625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>
              <a:extLst>
                <a:ext uri="{FF2B5EF4-FFF2-40B4-BE49-F238E27FC236}">
                  <a16:creationId xmlns:a16="http://schemas.microsoft.com/office/drawing/2014/main" id="{C48C5C53-B017-E141-A13E-781683EB7FF3}"/>
                </a:ext>
              </a:extLst>
            </p:cNvPr>
            <p:cNvCxnSpPr/>
            <p:nvPr/>
          </p:nvCxnSpPr>
          <p:spPr>
            <a:xfrm>
              <a:off x="6540769" y="797495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" name="TextBox 531">
            <a:extLst>
              <a:ext uri="{FF2B5EF4-FFF2-40B4-BE49-F238E27FC236}">
                <a16:creationId xmlns:a16="http://schemas.microsoft.com/office/drawing/2014/main" id="{0B6A28E2-9115-AB48-B08E-9E2E27A87C77}"/>
              </a:ext>
            </a:extLst>
          </p:cNvPr>
          <p:cNvSpPr txBox="1"/>
          <p:nvPr/>
        </p:nvSpPr>
        <p:spPr>
          <a:xfrm>
            <a:off x="6530521" y="772939"/>
            <a:ext cx="537327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Timothy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Mahony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55D750A8-164D-9841-9D41-C71658C17C64}"/>
              </a:ext>
            </a:extLst>
          </p:cNvPr>
          <p:cNvSpPr txBox="1"/>
          <p:nvPr/>
        </p:nvSpPr>
        <p:spPr>
          <a:xfrm>
            <a:off x="7064531" y="781171"/>
            <a:ext cx="538929" cy="5693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Joannah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Sullivan</a:t>
            </a:r>
          </a:p>
          <a:p>
            <a:pPr algn="ctr"/>
            <a:r>
              <a:rPr lang="en-US" sz="600" dirty="0"/>
              <a:t>Cork</a:t>
            </a:r>
          </a:p>
          <a:p>
            <a:pPr algn="ctr"/>
            <a:endParaRPr lang="en-US" sz="9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AC8417-3E0E-9FF9-62F2-62D0B6FE9C64}"/>
              </a:ext>
            </a:extLst>
          </p:cNvPr>
          <p:cNvSpPr txBox="1"/>
          <p:nvPr/>
        </p:nvSpPr>
        <p:spPr>
          <a:xfrm>
            <a:off x="2112549" y="3060069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1937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B5E341-1406-5046-D204-2A5870EC5F96}"/>
              </a:ext>
            </a:extLst>
          </p:cNvPr>
          <p:cNvSpPr txBox="1"/>
          <p:nvPr/>
        </p:nvSpPr>
        <p:spPr>
          <a:xfrm>
            <a:off x="214139" y="328273"/>
            <a:ext cx="3498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1800" b="1" dirty="0">
                <a:solidFill>
                  <a:schemeClr val="accent3">
                    <a:lumMod val="50000"/>
                  </a:schemeClr>
                </a:solidFill>
                <a:latin typeface="Bunchlo Arsa GC" panose="02000503000000020004" pitchFamily="2" charset="0"/>
              </a:rPr>
              <a:t>Foley/O’Mahony Family Tree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66E0B10-3E87-953C-46C4-94DD1270AE2B}"/>
              </a:ext>
            </a:extLst>
          </p:cNvPr>
          <p:cNvCxnSpPr>
            <a:cxnSpLocks/>
          </p:cNvCxnSpPr>
          <p:nvPr/>
        </p:nvCxnSpPr>
        <p:spPr>
          <a:xfrm>
            <a:off x="247453" y="1026410"/>
            <a:ext cx="0" cy="273471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903C8C0-3BC6-CDF4-1751-C96063A12AC4}"/>
              </a:ext>
            </a:extLst>
          </p:cNvPr>
          <p:cNvSpPr txBox="1"/>
          <p:nvPr/>
        </p:nvSpPr>
        <p:spPr>
          <a:xfrm>
            <a:off x="-33885" y="729131"/>
            <a:ext cx="562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  John ?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Foulue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8BAE80-0006-63AB-F7F3-2C75C1AB7B8F}"/>
              </a:ext>
            </a:extLst>
          </p:cNvPr>
          <p:cNvSpPr txBox="1"/>
          <p:nvPr/>
        </p:nvSpPr>
        <p:spPr>
          <a:xfrm>
            <a:off x="674951" y="184342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B1DF6FC-9C20-5F47-B5A6-1CE6580B9009}"/>
              </a:ext>
            </a:extLst>
          </p:cNvPr>
          <p:cNvSpPr txBox="1"/>
          <p:nvPr/>
        </p:nvSpPr>
        <p:spPr>
          <a:xfrm>
            <a:off x="1915706" y="1829721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1870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6E3DE5-2C5F-1685-DE9E-74AB65033C40}"/>
              </a:ext>
            </a:extLst>
          </p:cNvPr>
          <p:cNvSpPr txBox="1"/>
          <p:nvPr/>
        </p:nvSpPr>
        <p:spPr>
          <a:xfrm>
            <a:off x="3190634" y="1839384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1864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E7E28D-BE63-31EB-9519-4FD19A971A6D}"/>
              </a:ext>
            </a:extLst>
          </p:cNvPr>
          <p:cNvSpPr txBox="1"/>
          <p:nvPr/>
        </p:nvSpPr>
        <p:spPr>
          <a:xfrm>
            <a:off x="6536021" y="1815056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1858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57C37A-9C2C-05CC-F516-2074EB7EEDBD}"/>
              </a:ext>
            </a:extLst>
          </p:cNvPr>
          <p:cNvSpPr txBox="1"/>
          <p:nvPr/>
        </p:nvSpPr>
        <p:spPr>
          <a:xfrm>
            <a:off x="8010385" y="2422503"/>
            <a:ext cx="33855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1" dirty="0"/>
              <a:t>1897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004602E-F88E-BA8F-3C0D-0A92BBD0BC37}"/>
              </a:ext>
            </a:extLst>
          </p:cNvPr>
          <p:cNvCxnSpPr>
            <a:cxnSpLocks/>
          </p:cNvCxnSpPr>
          <p:nvPr/>
        </p:nvCxnSpPr>
        <p:spPr>
          <a:xfrm>
            <a:off x="0" y="222120"/>
            <a:ext cx="9144000" cy="0"/>
          </a:xfrm>
          <a:prstGeom prst="line">
            <a:avLst/>
          </a:prstGeom>
          <a:ln>
            <a:solidFill>
              <a:srgbClr val="C6D9F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EDB42DC-3FD6-5D6D-54E0-2966132A8CB2}"/>
              </a:ext>
            </a:extLst>
          </p:cNvPr>
          <p:cNvSpPr txBox="1"/>
          <p:nvPr/>
        </p:nvSpPr>
        <p:spPr>
          <a:xfrm>
            <a:off x="6162" y="13514"/>
            <a:ext cx="93092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800" b="1" dirty="0"/>
              <a:t>Foley        Shea      Connell    Quinn   Sullivan  /  McCabe   Colrick    Fagan   Bowles   Gibney  Mahon   Reilly     /     Kinmonth    Screech         Carroll        McDonald  /     O’Mahony   Conway   O’Brien    Kelleher   O’Connor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5BC93F2-B660-5DAF-E2E6-150FA4867151}"/>
              </a:ext>
            </a:extLst>
          </p:cNvPr>
          <p:cNvSpPr txBox="1"/>
          <p:nvPr/>
        </p:nvSpPr>
        <p:spPr>
          <a:xfrm>
            <a:off x="4006901" y="1803401"/>
            <a:ext cx="56618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Mathew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1871 – 1919</a:t>
            </a:r>
          </a:p>
          <a:p>
            <a:pPr algn="ctr"/>
            <a:r>
              <a:rPr lang="en-US" sz="600" dirty="0"/>
              <a:t>Oldcastle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BC72C57-717F-C73D-03A2-B4C9187E1E95}"/>
              </a:ext>
            </a:extLst>
          </p:cNvPr>
          <p:cNvGrpSpPr/>
          <p:nvPr/>
        </p:nvGrpSpPr>
        <p:grpSpPr>
          <a:xfrm>
            <a:off x="4421481" y="1972928"/>
            <a:ext cx="185900" cy="438810"/>
            <a:chOff x="3931553" y="774216"/>
            <a:chExt cx="224292" cy="32437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54A4252-42E8-9A6C-E0AD-9FF19D22BD36}"/>
                </a:ext>
              </a:extLst>
            </p:cNvPr>
            <p:cNvCxnSpPr/>
            <p:nvPr/>
          </p:nvCxnSpPr>
          <p:spPr>
            <a:xfrm>
              <a:off x="3931553" y="774216"/>
              <a:ext cx="224292" cy="0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4EF24E4-C08D-8FA8-4215-3644753CFDC1}"/>
                </a:ext>
              </a:extLst>
            </p:cNvPr>
            <p:cNvCxnSpPr>
              <a:cxnSpLocks/>
            </p:cNvCxnSpPr>
            <p:nvPr/>
          </p:nvCxnSpPr>
          <p:spPr>
            <a:xfrm>
              <a:off x="4044151" y="774991"/>
              <a:ext cx="0" cy="323602"/>
            </a:xfrm>
            <a:prstGeom prst="line">
              <a:avLst/>
            </a:prstGeom>
            <a:ln w="12700" cmpd="sng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BE3FBF6-AD76-00A2-1FEE-76C6B6E2C10E}"/>
              </a:ext>
            </a:extLst>
          </p:cNvPr>
          <p:cNvSpPr txBox="1"/>
          <p:nvPr/>
        </p:nvSpPr>
        <p:spPr>
          <a:xfrm>
            <a:off x="4453900" y="1803279"/>
            <a:ext cx="6222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Catherine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Reilly</a:t>
            </a:r>
          </a:p>
          <a:p>
            <a:pPr algn="ctr"/>
            <a:r>
              <a:rPr lang="en-US" sz="600" b="1" dirty="0"/>
              <a:t>1832 – 1887</a:t>
            </a:r>
            <a:endParaRPr lang="en-US" sz="600" dirty="0"/>
          </a:p>
          <a:p>
            <a:pPr algn="ctr"/>
            <a:r>
              <a:rPr lang="en-US" sz="600" dirty="0"/>
              <a:t>Co. Cavan</a:t>
            </a:r>
          </a:p>
          <a:p>
            <a:pPr algn="ctr"/>
            <a:endParaRPr lang="en-US" sz="600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D79FA4-F7FB-37EB-BBF9-439873CE64BF}"/>
              </a:ext>
            </a:extLst>
          </p:cNvPr>
          <p:cNvSpPr txBox="1"/>
          <p:nvPr/>
        </p:nvSpPr>
        <p:spPr>
          <a:xfrm>
            <a:off x="4199509" y="1272551"/>
            <a:ext cx="56618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b="1" dirty="0">
                <a:solidFill>
                  <a:srgbClr val="0000FF"/>
                </a:solidFill>
              </a:rPr>
              <a:t>Hugh </a:t>
            </a:r>
          </a:p>
          <a:p>
            <a:pPr algn="ctr"/>
            <a:r>
              <a:rPr lang="en-US" sz="800" b="1" dirty="0">
                <a:solidFill>
                  <a:srgbClr val="0000FF"/>
                </a:solidFill>
              </a:rPr>
              <a:t>Mahon</a:t>
            </a:r>
          </a:p>
          <a:p>
            <a:pPr algn="ctr"/>
            <a:r>
              <a:rPr lang="en-US" sz="600" b="1" dirty="0"/>
              <a:t>1785 – 1875</a:t>
            </a:r>
          </a:p>
          <a:p>
            <a:pPr algn="ctr"/>
            <a:r>
              <a:rPr lang="en-US" sz="600" dirty="0"/>
              <a:t>Co. Meath</a:t>
            </a:r>
          </a:p>
          <a:p>
            <a:pPr algn="ctr"/>
            <a:endParaRPr lang="en-US" sz="600" b="1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094AB04-EF8C-B9CF-84DC-7379070B6F90}"/>
              </a:ext>
            </a:extLst>
          </p:cNvPr>
          <p:cNvCxnSpPr>
            <a:cxnSpLocks/>
          </p:cNvCxnSpPr>
          <p:nvPr/>
        </p:nvCxnSpPr>
        <p:spPr>
          <a:xfrm flipH="1">
            <a:off x="4354216" y="1754251"/>
            <a:ext cx="25522" cy="91064"/>
          </a:xfrm>
          <a:prstGeom prst="line">
            <a:avLst/>
          </a:prstGeom>
          <a:ln w="12700" cmpd="sng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0" name="Picture 29">
            <a:extLst>
              <a:ext uri="{FF2B5EF4-FFF2-40B4-BE49-F238E27FC236}">
                <a16:creationId xmlns:a16="http://schemas.microsoft.com/office/drawing/2014/main" id="{CEF3BC79-722B-49C0-79D4-4E43F40594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6103" y="3816164"/>
            <a:ext cx="738322" cy="106072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CC1C268-1C0F-1009-EAD8-D2B293BDC98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35" y="3797220"/>
            <a:ext cx="948455" cy="11153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AEEAFF-378A-9DF8-3053-3F35A5A040FE}"/>
              </a:ext>
            </a:extLst>
          </p:cNvPr>
          <p:cNvSpPr txBox="1"/>
          <p:nvPr/>
        </p:nvSpPr>
        <p:spPr>
          <a:xfrm rot="20726702">
            <a:off x="1692690" y="3311372"/>
            <a:ext cx="5248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200" dirty="0"/>
              <a:t>Pedigree Tree for my children (direct ancestors only)</a:t>
            </a:r>
          </a:p>
        </p:txBody>
      </p:sp>
    </p:spTree>
    <p:extLst>
      <p:ext uri="{BB962C8B-B14F-4D97-AF65-F5344CB8AC3E}">
        <p14:creationId xmlns:p14="http://schemas.microsoft.com/office/powerpoint/2010/main" val="1499037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BE01A20-E3B8-9400-5DE2-92B26CC2E6F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56720" y="1"/>
            <a:ext cx="12726420" cy="5143500"/>
          </a:xfrm>
          <a:prstGeom prst="rect">
            <a:avLst/>
          </a:prstGeom>
        </p:spPr>
      </p:pic>
      <p:sp>
        <p:nvSpPr>
          <p:cNvPr id="3" name="Text Box 452">
            <a:extLst>
              <a:ext uri="{FF2B5EF4-FFF2-40B4-BE49-F238E27FC236}">
                <a16:creationId xmlns:a16="http://schemas.microsoft.com/office/drawing/2014/main" id="{0A70560F-63F0-3666-84A4-D2925405A190}"/>
              </a:ext>
            </a:extLst>
          </p:cNvPr>
          <p:cNvSpPr txBox="1"/>
          <p:nvPr/>
        </p:nvSpPr>
        <p:spPr>
          <a:xfrm>
            <a:off x="1560512" y="89852"/>
            <a:ext cx="6022975" cy="1356995"/>
          </a:xfrm>
          <a:prstGeom prst="rect">
            <a:avLst/>
          </a:prstGeom>
          <a:noFill/>
          <a:ln>
            <a:noFill/>
          </a:ln>
          <a:effectLst/>
          <a:extLst>
            <a:ext uri="{C572A759-6A51-4108-AA02-DFA0A04FC94B}">
              <ma14:wrappingTextBox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el="http://schemas.microsoft.com/office/2019/extlst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dtdh="http://schemas.microsoft.com/office/word/2020/wordml/sdtdatahash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rto="http://schemas.microsoft.com/office/word/2006/arto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Oh the town it climbs the mountain, and looks upon the sea</a:t>
            </a:r>
            <a:b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 sleeping time or waking time, 'tis there I'd like to be</a:t>
            </a:r>
            <a:b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To walk again those kindly streets, the place where life began</a:t>
            </a:r>
            <a:b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the Boys of Barr na Sráide went hunting for the wren</a:t>
            </a:r>
            <a:endParaRPr lang="en-I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IE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I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IE" sz="1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                 “The Boys of Barr na Sráide”, by Sigerson Clifford</a:t>
            </a:r>
            <a:endParaRPr lang="en-IE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IE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pic>
        <p:nvPicPr>
          <p:cNvPr id="4" name="Garvey extract">
            <a:hlinkClick r:id="" action="ppaction://media"/>
            <a:extLst>
              <a:ext uri="{FF2B5EF4-FFF2-40B4-BE49-F238E27FC236}">
                <a16:creationId xmlns:a16="http://schemas.microsoft.com/office/drawing/2014/main" id="{B4CD2E53-7102-4C60-8F67-F48B089CB4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2738" y="4287352"/>
            <a:ext cx="812800" cy="812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3D86AF-1235-D478-772C-F76C6FB44D9C}"/>
              </a:ext>
            </a:extLst>
          </p:cNvPr>
          <p:cNvSpPr txBox="1"/>
          <p:nvPr/>
        </p:nvSpPr>
        <p:spPr>
          <a:xfrm>
            <a:off x="2832100" y="3834746"/>
            <a:ext cx="3937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2800" dirty="0">
                <a:solidFill>
                  <a:schemeClr val="bg1"/>
                </a:solidFill>
              </a:rPr>
              <a:t>Thank you</a:t>
            </a:r>
          </a:p>
          <a:p>
            <a:pPr algn="ctr"/>
            <a:r>
              <a:rPr lang="en-IE" sz="2800" dirty="0" err="1">
                <a:solidFill>
                  <a:schemeClr val="bg1"/>
                </a:solidFill>
              </a:rPr>
              <a:t>michaeljfoley@mac.com</a:t>
            </a:r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4439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C683CC1-905E-052C-3680-9BD9BBBFEC4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68" y="0"/>
            <a:ext cx="7621463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9FE937-4954-743B-19C6-8AE751EE9DE9}"/>
              </a:ext>
            </a:extLst>
          </p:cNvPr>
          <p:cNvSpPr txBox="1"/>
          <p:nvPr/>
        </p:nvSpPr>
        <p:spPr>
          <a:xfrm rot="21074433">
            <a:off x="1669774" y="3716288"/>
            <a:ext cx="5307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dirty="0">
                <a:solidFill>
                  <a:srgbClr val="FF0000"/>
                </a:solidFill>
              </a:rPr>
              <a:t>Make different editions depending on audience</a:t>
            </a:r>
          </a:p>
        </p:txBody>
      </p:sp>
    </p:spTree>
    <p:extLst>
      <p:ext uri="{BB962C8B-B14F-4D97-AF65-F5344CB8AC3E}">
        <p14:creationId xmlns:p14="http://schemas.microsoft.com/office/powerpoint/2010/main" val="3906769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84EB25C-4AFF-67D0-F8F9-BBF78007FDE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080" y="0"/>
            <a:ext cx="728583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4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02A0D2-0795-2332-7762-633BF04DA9E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68" y="-1"/>
            <a:ext cx="7621463" cy="5458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86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D73F17-41E5-40F9-D2C4-FE3A857799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68" y="-3125"/>
            <a:ext cx="7283605" cy="550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54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FB40951-8B1C-ABF1-01EC-1E2CBA0821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69" y="315276"/>
            <a:ext cx="7154296" cy="4921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96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956E64A-368C-207A-DE45-75B5684931A4}"/>
              </a:ext>
            </a:extLst>
          </p:cNvPr>
          <p:cNvSpPr txBox="1"/>
          <p:nvPr/>
        </p:nvSpPr>
        <p:spPr>
          <a:xfrm>
            <a:off x="771226" y="143868"/>
            <a:ext cx="7138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/>
              <a:t>Creating you Family History Book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1EFC70-9800-C181-3641-56F7208CBE18}"/>
              </a:ext>
            </a:extLst>
          </p:cNvPr>
          <p:cNvSpPr txBox="1"/>
          <p:nvPr/>
        </p:nvSpPr>
        <p:spPr>
          <a:xfrm>
            <a:off x="318052" y="605533"/>
            <a:ext cx="8507896" cy="4578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dirty="0"/>
              <a:t>So you’ve done years of research and you’re the go-to person for family history matters. </a:t>
            </a:r>
          </a:p>
          <a:p>
            <a:endParaRPr lang="en-IE" dirty="0"/>
          </a:p>
          <a:p>
            <a:r>
              <a:rPr lang="en-IE" dirty="0"/>
              <a:t>But the results of your research are all over the place - in filing cabinets or in boxes.</a:t>
            </a:r>
          </a:p>
          <a:p>
            <a:endParaRPr lang="en-IE" dirty="0"/>
          </a:p>
          <a:p>
            <a:r>
              <a:rPr lang="en-IE" dirty="0"/>
              <a:t>Wouldn’t it be nice to have it all pulled together and printed in a print shop with a spiral binding and glossy cover – so cost effective that you can get multiple copies to give as gifts to family?</a:t>
            </a:r>
          </a:p>
          <a:p>
            <a:endParaRPr lang="en-IE" dirty="0"/>
          </a:p>
          <a:p>
            <a:r>
              <a:rPr lang="en-IE" dirty="0"/>
              <a:t>What I am suggesting is not a work of prose to be read from cover to cover – it’s more a reference book that you can pore over in sections with a sibling or cousin.</a:t>
            </a:r>
          </a:p>
          <a:p>
            <a:endParaRPr lang="en-IE" dirty="0"/>
          </a:p>
          <a:p>
            <a:r>
              <a:rPr lang="en-IE" dirty="0"/>
              <a:t>I’m proposing a hard copy version of your history in one document but to get there you need to have them as electronic/digital files</a:t>
            </a:r>
          </a:p>
          <a:p>
            <a:endParaRPr lang="en-IE" dirty="0"/>
          </a:p>
          <a:p>
            <a:r>
              <a:rPr lang="en-IE" dirty="0"/>
              <a:t>You’ll end up with a book, but it’s a compilation of pieces consisting of bits of text, some records, a picture or two or three, encompassing a couple and their children, maybe a map and image of where they lived. </a:t>
            </a:r>
          </a:p>
          <a:p>
            <a:endParaRPr lang="en-IE" dirty="0"/>
          </a:p>
          <a:p>
            <a:r>
              <a:rPr lang="en-IE" dirty="0"/>
              <a:t>And all of these pieces you can consider as objects to be moved around a page. Little skill is needed.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160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394948-103C-099D-BC52-6CBBC766FA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9533" y="0"/>
            <a:ext cx="7772400" cy="45300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3BB4DF-56F9-818A-9614-C1202AA7FED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74588" y="-108217"/>
            <a:ext cx="4746397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9D165F-5C1B-AA83-612D-48E7C371F106}"/>
              </a:ext>
            </a:extLst>
          </p:cNvPr>
          <p:cNvSpPr txBox="1"/>
          <p:nvPr/>
        </p:nvSpPr>
        <p:spPr>
          <a:xfrm rot="20969615">
            <a:off x="774745" y="3542250"/>
            <a:ext cx="1796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Spiral wire bound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52BF85-054D-D204-0A88-BDAB692C0B4A}"/>
              </a:ext>
            </a:extLst>
          </p:cNvPr>
          <p:cNvSpPr txBox="1"/>
          <p:nvPr/>
        </p:nvSpPr>
        <p:spPr>
          <a:xfrm rot="1898845">
            <a:off x="5499144" y="3008642"/>
            <a:ext cx="1796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/>
              <a:t>Glossy cover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A6C194-6748-BABA-6027-E1AB7CDE1A11}"/>
              </a:ext>
            </a:extLst>
          </p:cNvPr>
          <p:cNvSpPr txBox="1"/>
          <p:nvPr/>
        </p:nvSpPr>
        <p:spPr>
          <a:xfrm rot="20969615">
            <a:off x="1459318" y="1057468"/>
            <a:ext cx="1796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chemeClr val="bg1"/>
                </a:solidFill>
              </a:rPr>
              <a:t>Print Shop</a:t>
            </a:r>
          </a:p>
          <a:p>
            <a:r>
              <a:rPr lang="en-IE" sz="2400" dirty="0">
                <a:solidFill>
                  <a:schemeClr val="bg1"/>
                </a:solidFill>
              </a:rPr>
              <a:t>Quality</a:t>
            </a:r>
          </a:p>
        </p:txBody>
      </p:sp>
    </p:spTree>
    <p:extLst>
      <p:ext uri="{BB962C8B-B14F-4D97-AF65-F5344CB8AC3E}">
        <p14:creationId xmlns:p14="http://schemas.microsoft.com/office/powerpoint/2010/main" val="9983980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48B6AD-C1C9-ECF5-A30E-BC5938A091C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750" y="0"/>
            <a:ext cx="7747925" cy="51435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B06518E-26E8-D644-8179-0E9052A2BB4E}"/>
              </a:ext>
            </a:extLst>
          </p:cNvPr>
          <p:cNvSpPr txBox="1"/>
          <p:nvPr/>
        </p:nvSpPr>
        <p:spPr>
          <a:xfrm rot="877240">
            <a:off x="4226934" y="3477189"/>
            <a:ext cx="1796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400" dirty="0">
                <a:solidFill>
                  <a:srgbClr val="FF0000"/>
                </a:solidFill>
              </a:rPr>
              <a:t>Opening flat for easy reading of family trees</a:t>
            </a:r>
          </a:p>
        </p:txBody>
      </p:sp>
    </p:spTree>
    <p:extLst>
      <p:ext uri="{BB962C8B-B14F-4D97-AF65-F5344CB8AC3E}">
        <p14:creationId xmlns:p14="http://schemas.microsoft.com/office/powerpoint/2010/main" val="1920403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140861</TotalTime>
  <Words>1754</Words>
  <Application>Microsoft Macintosh PowerPoint</Application>
  <PresentationFormat>On-screen Show (16:9)</PresentationFormat>
  <Paragraphs>643</Paragraphs>
  <Slides>19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Bunchlo Arsa GC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World Bank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Foley</dc:creator>
  <cp:lastModifiedBy>Michael Foley</cp:lastModifiedBy>
  <cp:revision>192</cp:revision>
  <cp:lastPrinted>2017-04-30T13:56:51Z</cp:lastPrinted>
  <dcterms:created xsi:type="dcterms:W3CDTF">2017-04-11T09:36:10Z</dcterms:created>
  <dcterms:modified xsi:type="dcterms:W3CDTF">2026-02-18T17:38:40Z</dcterms:modified>
</cp:coreProperties>
</file>